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378" r:id="rId3"/>
    <p:sldId id="375" r:id="rId4"/>
    <p:sldId id="377" r:id="rId5"/>
    <p:sldId id="425" r:id="rId6"/>
    <p:sldId id="379" r:id="rId7"/>
    <p:sldId id="382" r:id="rId8"/>
    <p:sldId id="383" r:id="rId9"/>
    <p:sldId id="422" r:id="rId10"/>
    <p:sldId id="424" r:id="rId11"/>
    <p:sldId id="405" r:id="rId12"/>
    <p:sldId id="402" r:id="rId13"/>
    <p:sldId id="325" r:id="rId14"/>
    <p:sldId id="305" r:id="rId15"/>
    <p:sldId id="392" r:id="rId16"/>
    <p:sldId id="350" r:id="rId17"/>
    <p:sldId id="340" r:id="rId18"/>
    <p:sldId id="332" r:id="rId19"/>
    <p:sldId id="341" r:id="rId20"/>
    <p:sldId id="413" r:id="rId21"/>
    <p:sldId id="343" r:id="rId22"/>
    <p:sldId id="333" r:id="rId23"/>
    <p:sldId id="407" r:id="rId24"/>
    <p:sldId id="412" r:id="rId25"/>
    <p:sldId id="410" r:id="rId26"/>
    <p:sldId id="415" r:id="rId27"/>
    <p:sldId id="411" r:id="rId28"/>
    <p:sldId id="408" r:id="rId29"/>
    <p:sldId id="414" r:id="rId30"/>
    <p:sldId id="400" r:id="rId31"/>
    <p:sldId id="362" r:id="rId32"/>
    <p:sldId id="374" r:id="rId33"/>
    <p:sldId id="421" r:id="rId34"/>
    <p:sldId id="354" r:id="rId35"/>
    <p:sldId id="355" r:id="rId36"/>
    <p:sldId id="356" r:id="rId37"/>
    <p:sldId id="357" r:id="rId38"/>
    <p:sldId id="358" r:id="rId39"/>
    <p:sldId id="351" r:id="rId40"/>
    <p:sldId id="352" r:id="rId41"/>
    <p:sldId id="353" r:id="rId42"/>
    <p:sldId id="359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37" autoAdjust="0"/>
    <p:restoredTop sz="94683" autoAdjust="0"/>
  </p:normalViewPr>
  <p:slideViewPr>
    <p:cSldViewPr>
      <p:cViewPr varScale="1">
        <p:scale>
          <a:sx n="150" d="100"/>
          <a:sy n="150" d="100"/>
        </p:scale>
        <p:origin x="-112" y="-2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esProps" Target="presProps.xml"/><Relationship Id="rId47" Type="http://schemas.openxmlformats.org/officeDocument/2006/relationships/viewProps" Target="viewProps.xml"/><Relationship Id="rId48" Type="http://schemas.openxmlformats.org/officeDocument/2006/relationships/theme" Target="theme/theme1.xml"/><Relationship Id="rId49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notesMaster" Target="notesMasters/notesMaster1.xml"/><Relationship Id="rId45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180CBA-45D7-49CD-81B5-2EB5EC0D4F3F}" type="datetimeFigureOut">
              <a:rPr lang="en-US" smtClean="0"/>
              <a:t>29/05/2015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2DF044-17F4-4313-89C0-CDACBDD828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747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2DF044-17F4-4313-89C0-CDACBDD8281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086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Feedback?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2DF044-17F4-4313-89C0-CDACBDD82810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979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Feedback?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2DF044-17F4-4313-89C0-CDACBDD82810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9796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Feedback?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2DF044-17F4-4313-89C0-CDACBDD82810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979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4279"/>
            <a:ext cx="8229600" cy="769441"/>
          </a:xfrm>
        </p:spPr>
        <p:txBody>
          <a:bodyPr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24D1D-DB9C-4E27-9791-C9B7CA858348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20206" y="188641"/>
            <a:ext cx="1013651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7451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866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0626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937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308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20206" y="188641"/>
            <a:ext cx="1013651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8718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94354" y="476672"/>
            <a:ext cx="2365186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506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03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69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20206" y="188641"/>
            <a:ext cx="1013651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8302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20206" y="188641"/>
            <a:ext cx="1013651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352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7718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smtClean="0"/>
              <a:t>&lt;#&gt;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307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Helvetica Neue" panose="02000503000000020004" pitchFamily="2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Helvetica Neue" panose="02000503000000020004" pitchFamily="2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Helvetica Neue" panose="02000503000000020004" pitchFamily="2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 Neue" panose="02000503000000020004" pitchFamily="2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Helvetica Neue" panose="02000503000000020004" pitchFamily="2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Helvetica Neue" panose="02000503000000020004" pitchFamily="2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tthew@matrix.org" TargetMode="External"/><Relationship Id="rId4" Type="http://schemas.openxmlformats.org/officeDocument/2006/relationships/hyperlink" Target="http://www.matrix.org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matrix.org/beta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hyperlink" Target="http://matrix.org/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3079" y="1271191"/>
            <a:ext cx="4217842" cy="1797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789040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en-US" dirty="0" err="1" smtClean="0"/>
              <a:t>Decentralised</a:t>
            </a:r>
            <a:r>
              <a:rPr lang="en-US" dirty="0" smtClean="0"/>
              <a:t> Persistent Communication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83568" y="519933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Helvetica Neue" panose="02000503000000020004" pitchFamily="2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 smtClean="0">
                <a:hlinkClick r:id="rId3"/>
              </a:rPr>
              <a:t>matthew@matrix.org</a:t>
            </a:r>
            <a:endParaRPr lang="en-US" sz="2400" dirty="0" smtClean="0"/>
          </a:p>
          <a:p>
            <a:pPr algn="ctr"/>
            <a:r>
              <a:rPr lang="en-US" sz="2400" dirty="0" smtClean="0">
                <a:hlinkClick r:id="rId4"/>
              </a:rPr>
              <a:t>http://</a:t>
            </a:r>
            <a:r>
              <a:rPr lang="en-US" sz="2400" dirty="0" err="1" smtClean="0">
                <a:hlinkClick r:id="rId4"/>
              </a:rPr>
              <a:t>www.matrix.org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4433664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08520" y="908720"/>
            <a:ext cx="9345038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768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n-US" dirty="0" smtClean="0"/>
              <a:t>The Matrix Ecosystem</a:t>
            </a:r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07504" y="5132230"/>
            <a:ext cx="8856984" cy="0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479413" y="4853829"/>
            <a:ext cx="7764995" cy="6634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The Matrix Specification (Client/Server API)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 rot="5400000">
            <a:off x="7363350" y="2545042"/>
            <a:ext cx="2573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</a:t>
            </a:r>
            <a:r>
              <a:rPr lang="en-US" dirty="0" smtClean="0"/>
              <a:t>lient-side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 rot="5400000">
            <a:off x="7852795" y="5765728"/>
            <a:ext cx="1532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server-side</a:t>
            </a:r>
            <a:endParaRPr lang="en-US" dirty="0"/>
          </a:p>
        </p:txBody>
      </p:sp>
      <p:sp>
        <p:nvSpPr>
          <p:cNvPr id="31" name="Rounded Rectangle 30"/>
          <p:cNvSpPr/>
          <p:nvPr/>
        </p:nvSpPr>
        <p:spPr>
          <a:xfrm>
            <a:off x="5794993" y="5624902"/>
            <a:ext cx="2428051" cy="111646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Other Servers and Services</a:t>
            </a:r>
            <a:endParaRPr lang="en-US" sz="1600" dirty="0"/>
          </a:p>
        </p:txBody>
      </p:sp>
      <p:sp>
        <p:nvSpPr>
          <p:cNvPr id="21" name="Rounded Rectangle 20"/>
          <p:cNvSpPr/>
          <p:nvPr/>
        </p:nvSpPr>
        <p:spPr>
          <a:xfrm>
            <a:off x="479413" y="5643266"/>
            <a:ext cx="2433806" cy="10732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Synapse</a:t>
            </a:r>
            <a:br>
              <a:rPr lang="en-US" dirty="0" smtClean="0"/>
            </a:br>
            <a:r>
              <a:rPr lang="en-US" dirty="0" smtClean="0"/>
              <a:t>(Reference Matrix Server)</a:t>
            </a:r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3048433" y="5643266"/>
            <a:ext cx="2569016" cy="10732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Matrix Application Services</a:t>
            </a:r>
            <a:endParaRPr lang="en-US" dirty="0"/>
          </a:p>
        </p:txBody>
      </p:sp>
      <p:sp>
        <p:nvSpPr>
          <p:cNvPr id="30" name="Rounded Rectangle 29"/>
          <p:cNvSpPr/>
          <p:nvPr/>
        </p:nvSpPr>
        <p:spPr>
          <a:xfrm>
            <a:off x="6253511" y="1340769"/>
            <a:ext cx="1969533" cy="338437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Other Clients</a:t>
            </a:r>
            <a:endParaRPr lang="en-US" sz="1600" dirty="0"/>
          </a:p>
        </p:txBody>
      </p:sp>
      <p:sp>
        <p:nvSpPr>
          <p:cNvPr id="17" name="Rounded Rectangle 16"/>
          <p:cNvSpPr/>
          <p:nvPr/>
        </p:nvSpPr>
        <p:spPr>
          <a:xfrm>
            <a:off x="2419119" y="1340768"/>
            <a:ext cx="1720833" cy="10146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Matrix </a:t>
            </a:r>
            <a:r>
              <a:rPr lang="en-US" sz="1600" dirty="0" err="1" smtClean="0"/>
              <a:t>iOS</a:t>
            </a:r>
            <a:r>
              <a:rPr lang="en-US" sz="1600" dirty="0" smtClean="0"/>
              <a:t> Console</a:t>
            </a:r>
            <a:endParaRPr lang="en-US" sz="1600" dirty="0"/>
          </a:p>
        </p:txBody>
      </p:sp>
      <p:sp>
        <p:nvSpPr>
          <p:cNvPr id="18" name="Rounded Rectangle 17"/>
          <p:cNvSpPr/>
          <p:nvPr/>
        </p:nvSpPr>
        <p:spPr>
          <a:xfrm>
            <a:off x="2419119" y="2494532"/>
            <a:ext cx="1720833" cy="10459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/>
              <a:t>MatrixKit</a:t>
            </a:r>
            <a:r>
              <a:rPr lang="en-US" sz="1600" dirty="0" smtClean="0"/>
              <a:t> (</a:t>
            </a:r>
            <a:r>
              <a:rPr lang="en-US" sz="1600" dirty="0" err="1" smtClean="0"/>
              <a:t>iOS</a:t>
            </a:r>
            <a:r>
              <a:rPr lang="en-US" sz="1600" dirty="0" smtClean="0"/>
              <a:t>)</a:t>
            </a:r>
            <a:endParaRPr lang="en-US" sz="1600" dirty="0" smtClean="0"/>
          </a:p>
        </p:txBody>
      </p:sp>
      <p:sp>
        <p:nvSpPr>
          <p:cNvPr id="19" name="Rounded Rectangle 18"/>
          <p:cNvSpPr/>
          <p:nvPr/>
        </p:nvSpPr>
        <p:spPr>
          <a:xfrm>
            <a:off x="2419119" y="3727340"/>
            <a:ext cx="1720833" cy="997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m</a:t>
            </a:r>
            <a:r>
              <a:rPr lang="en-US" sz="1600" dirty="0" smtClean="0"/>
              <a:t>atrix-</a:t>
            </a:r>
            <a:r>
              <a:rPr lang="en-US" sz="1600" dirty="0" err="1" smtClean="0"/>
              <a:t>ios</a:t>
            </a:r>
            <a:r>
              <a:rPr lang="en-US" sz="1600" dirty="0" smtClean="0"/>
              <a:t>-</a:t>
            </a:r>
            <a:r>
              <a:rPr lang="en-US" sz="1600" dirty="0" err="1" smtClean="0"/>
              <a:t>sdk</a:t>
            </a:r>
            <a:endParaRPr lang="en-US" sz="1600" dirty="0"/>
          </a:p>
        </p:txBody>
      </p:sp>
      <p:sp>
        <p:nvSpPr>
          <p:cNvPr id="25" name="Rounded Rectangle 24"/>
          <p:cNvSpPr/>
          <p:nvPr/>
        </p:nvSpPr>
        <p:spPr>
          <a:xfrm>
            <a:off x="467544" y="1340768"/>
            <a:ext cx="1751776" cy="10146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Matrix Web Console</a:t>
            </a:r>
            <a:endParaRPr lang="en-US" sz="1600" dirty="0"/>
          </a:p>
        </p:txBody>
      </p:sp>
      <p:sp>
        <p:nvSpPr>
          <p:cNvPr id="26" name="Rounded Rectangle 25"/>
          <p:cNvSpPr/>
          <p:nvPr/>
        </p:nvSpPr>
        <p:spPr>
          <a:xfrm>
            <a:off x="467544" y="2494532"/>
            <a:ext cx="1751776" cy="10459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m</a:t>
            </a:r>
            <a:r>
              <a:rPr lang="en-US" sz="1600" dirty="0" smtClean="0"/>
              <a:t>atrix-angular-</a:t>
            </a:r>
            <a:r>
              <a:rPr lang="en-US" sz="1600" dirty="0" err="1" smtClean="0"/>
              <a:t>sdk</a:t>
            </a:r>
            <a:endParaRPr lang="en-US" sz="1600" dirty="0"/>
          </a:p>
        </p:txBody>
      </p:sp>
      <p:sp>
        <p:nvSpPr>
          <p:cNvPr id="27" name="Rounded Rectangle 26"/>
          <p:cNvSpPr/>
          <p:nvPr/>
        </p:nvSpPr>
        <p:spPr>
          <a:xfrm>
            <a:off x="467544" y="3727340"/>
            <a:ext cx="1751776" cy="997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m</a:t>
            </a:r>
            <a:r>
              <a:rPr lang="en-US" sz="1600" dirty="0" smtClean="0"/>
              <a:t>atrix-</a:t>
            </a:r>
            <a:r>
              <a:rPr lang="en-US" sz="1600" dirty="0" err="1" smtClean="0"/>
              <a:t>js</a:t>
            </a:r>
            <a:r>
              <a:rPr lang="en-US" sz="1600" dirty="0" smtClean="0"/>
              <a:t>-</a:t>
            </a:r>
            <a:r>
              <a:rPr lang="en-US" sz="1600" dirty="0" err="1" smtClean="0"/>
              <a:t>sdk</a:t>
            </a:r>
            <a:endParaRPr lang="en-US" sz="1600" dirty="0"/>
          </a:p>
        </p:txBody>
      </p:sp>
      <p:sp>
        <p:nvSpPr>
          <p:cNvPr id="28" name="Rounded Rectangle 27"/>
          <p:cNvSpPr/>
          <p:nvPr/>
        </p:nvSpPr>
        <p:spPr>
          <a:xfrm>
            <a:off x="4282171" y="1340768"/>
            <a:ext cx="1751776" cy="10146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Android Console</a:t>
            </a:r>
            <a:endParaRPr lang="en-US" sz="1600" dirty="0"/>
          </a:p>
        </p:txBody>
      </p:sp>
      <p:sp>
        <p:nvSpPr>
          <p:cNvPr id="29" name="Rounded Rectangle 28"/>
          <p:cNvSpPr/>
          <p:nvPr/>
        </p:nvSpPr>
        <p:spPr>
          <a:xfrm>
            <a:off x="4282171" y="2494532"/>
            <a:ext cx="1751776" cy="22306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m</a:t>
            </a:r>
            <a:r>
              <a:rPr lang="en-US" sz="1600" dirty="0" smtClean="0"/>
              <a:t>atrix-android-</a:t>
            </a:r>
            <a:r>
              <a:rPr lang="en-US" sz="1600" dirty="0" err="1" smtClean="0"/>
              <a:t>sdk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648490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Matrix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53136"/>
          </a:xfrm>
        </p:spPr>
        <p:txBody>
          <a:bodyPr>
            <a:noAutofit/>
          </a:bodyPr>
          <a:lstStyle/>
          <a:p>
            <a:r>
              <a:rPr lang="en-US" sz="2400" dirty="0" smtClean="0"/>
              <a:t>Non-profit </a:t>
            </a:r>
            <a:r>
              <a:rPr lang="en-US" sz="2400" b="1" dirty="0" smtClean="0"/>
              <a:t>Open Source Project</a:t>
            </a:r>
          </a:p>
          <a:p>
            <a:r>
              <a:rPr lang="en-US" sz="2400" dirty="0" smtClean="0"/>
              <a:t>De-facto </a:t>
            </a:r>
            <a:r>
              <a:rPr lang="en-US" sz="2400" b="1" dirty="0" smtClean="0"/>
              <a:t>Open Standard HTTP APIs</a:t>
            </a:r>
            <a:r>
              <a:rPr lang="en-US" sz="2400" dirty="0" smtClean="0"/>
              <a:t>:</a:t>
            </a:r>
          </a:p>
          <a:p>
            <a:pPr lvl="1"/>
            <a:r>
              <a:rPr lang="en-US" sz="2400" dirty="0" smtClean="0"/>
              <a:t>Client &lt;-&gt; Server</a:t>
            </a:r>
          </a:p>
          <a:p>
            <a:pPr lvl="1"/>
            <a:r>
              <a:rPr lang="en-US" sz="2400" dirty="0" smtClean="0"/>
              <a:t>Server &lt;-&gt; Server</a:t>
            </a:r>
          </a:p>
          <a:p>
            <a:pPr lvl="1"/>
            <a:r>
              <a:rPr lang="en-US" sz="2400" dirty="0" smtClean="0"/>
              <a:t>Application Services &lt;-&gt; Server</a:t>
            </a:r>
          </a:p>
          <a:p>
            <a:r>
              <a:rPr lang="en-US" sz="2400" dirty="0" smtClean="0"/>
              <a:t>Apache-Licensed Open Source </a:t>
            </a:r>
            <a:r>
              <a:rPr lang="en-US" sz="2400" b="1" dirty="0" smtClean="0"/>
              <a:t>Reference </a:t>
            </a:r>
            <a:r>
              <a:rPr lang="en-US" sz="2400" b="1" dirty="0" err="1" smtClean="0"/>
              <a:t>Impls</a:t>
            </a:r>
            <a:endParaRPr lang="en-US" sz="2400" b="1" dirty="0" smtClean="0"/>
          </a:p>
          <a:p>
            <a:pPr lvl="1"/>
            <a:r>
              <a:rPr lang="en-US" sz="2400" b="1" dirty="0" smtClean="0"/>
              <a:t>Server</a:t>
            </a:r>
            <a:r>
              <a:rPr lang="en-US" sz="2400" dirty="0" smtClean="0"/>
              <a:t> (Python/Twisted)</a:t>
            </a:r>
          </a:p>
          <a:p>
            <a:pPr lvl="1"/>
            <a:r>
              <a:rPr lang="en-US" sz="2400" b="1" dirty="0" smtClean="0"/>
              <a:t>Client SDKs</a:t>
            </a:r>
            <a:r>
              <a:rPr lang="en-US" sz="2400" dirty="0" smtClean="0"/>
              <a:t> (</a:t>
            </a:r>
            <a:r>
              <a:rPr lang="en-US" sz="2400" dirty="0" err="1" smtClean="0"/>
              <a:t>iOS</a:t>
            </a:r>
            <a:r>
              <a:rPr lang="en-US" sz="2400" dirty="0" smtClean="0"/>
              <a:t>, Android, JS, Angular, Python, Perl)</a:t>
            </a:r>
            <a:endParaRPr lang="en-US" sz="2400" dirty="0" smtClean="0"/>
          </a:p>
          <a:p>
            <a:pPr lvl="1"/>
            <a:r>
              <a:rPr lang="en-US" sz="2400" b="1" dirty="0" smtClean="0"/>
              <a:t>Clients</a:t>
            </a:r>
            <a:r>
              <a:rPr lang="en-US" sz="2400" dirty="0" smtClean="0"/>
              <a:t> (Web, </a:t>
            </a:r>
            <a:r>
              <a:rPr lang="en-US" sz="2400" dirty="0" err="1" smtClean="0"/>
              <a:t>iOS</a:t>
            </a:r>
            <a:r>
              <a:rPr lang="en-US" sz="2400" dirty="0" smtClean="0"/>
              <a:t>, Android)</a:t>
            </a:r>
          </a:p>
          <a:p>
            <a:pPr lvl="1"/>
            <a:r>
              <a:rPr lang="en-US" sz="2400" b="1" dirty="0" smtClean="0"/>
              <a:t>Application Services</a:t>
            </a:r>
            <a:r>
              <a:rPr lang="en-US" sz="2400" dirty="0" smtClean="0"/>
              <a:t> (IRC, SIP, XMPP, </a:t>
            </a:r>
            <a:r>
              <a:rPr lang="en-US" sz="2400" dirty="0" err="1" smtClean="0"/>
              <a:t>Lync</a:t>
            </a:r>
            <a:r>
              <a:rPr lang="en-US" sz="2400" dirty="0" smtClean="0"/>
              <a:t> bridges)</a:t>
            </a:r>
          </a:p>
          <a:p>
            <a:r>
              <a:rPr lang="en-US" sz="2400" dirty="0" smtClean="0"/>
              <a:t>A </a:t>
            </a:r>
            <a:r>
              <a:rPr lang="en-US" sz="2400" b="1" dirty="0" smtClean="0"/>
              <a:t>whole ecosystem </a:t>
            </a:r>
            <a:r>
              <a:rPr lang="en-US" sz="2400" dirty="0" smtClean="0"/>
              <a:t>of 3</a:t>
            </a:r>
            <a:r>
              <a:rPr lang="en-US" sz="2400" baseline="30000" dirty="0" smtClean="0"/>
              <a:t>rd</a:t>
            </a:r>
            <a:r>
              <a:rPr lang="en-US" sz="2400" dirty="0" smtClean="0"/>
              <a:t> party servers, clients &amp; services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4423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4279"/>
            <a:ext cx="8229600" cy="769441"/>
          </a:xfrm>
        </p:spPr>
        <p:txBody>
          <a:bodyPr/>
          <a:lstStyle/>
          <a:p>
            <a:pPr algn="ctr"/>
            <a:r>
              <a:rPr lang="en-US" dirty="0" smtClean="0"/>
              <a:t>What does it look like?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24D1D-DB9C-4E27-9791-C9B7CA85834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920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Demo time!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</a:t>
            </a:r>
            <a:r>
              <a:rPr lang="en-US" dirty="0" err="1" smtClean="0">
                <a:hlinkClick r:id="rId2"/>
              </a:rPr>
              <a:t>matrix.org</a:t>
            </a:r>
            <a:r>
              <a:rPr lang="en-US" dirty="0" smtClean="0">
                <a:hlinkClick r:id="rId2"/>
              </a:rPr>
              <a:t>/beta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9C61A974-92BA-438E-8709-345F7C27F7F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934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Oval 46"/>
          <p:cNvSpPr/>
          <p:nvPr/>
        </p:nvSpPr>
        <p:spPr>
          <a:xfrm rot="6300000">
            <a:off x="3961934" y="1610741"/>
            <a:ext cx="4544458" cy="443559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 rot="7454853">
            <a:off x="6503488" y="3989599"/>
            <a:ext cx="1874659" cy="130923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404663"/>
            <a:ext cx="8229600" cy="76944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Helvetica Neue" panose="02000503000000020004" pitchFamily="2"/>
                <a:ea typeface="+mj-ea"/>
                <a:cs typeface="+mj-cs"/>
              </a:defRPr>
            </a:lvl1pPr>
          </a:lstStyle>
          <a:p>
            <a:r>
              <a:rPr lang="en-US" dirty="0" smtClean="0"/>
              <a:t>Matrix </a:t>
            </a:r>
            <a:r>
              <a:rPr lang="en-US" dirty="0" smtClean="0"/>
              <a:t>Architecture</a:t>
            </a:r>
            <a:endParaRPr lang="en-US" dirty="0" smtClean="0"/>
          </a:p>
        </p:txBody>
      </p:sp>
      <p:sp>
        <p:nvSpPr>
          <p:cNvPr id="84" name="Oval 83"/>
          <p:cNvSpPr/>
          <p:nvPr/>
        </p:nvSpPr>
        <p:spPr>
          <a:xfrm>
            <a:off x="729808" y="1700808"/>
            <a:ext cx="513211" cy="513211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560594" y="2611862"/>
            <a:ext cx="851639" cy="8516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/>
        </p:nvSpPr>
        <p:spPr>
          <a:xfrm>
            <a:off x="560594" y="5059543"/>
            <a:ext cx="851639" cy="851639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>
            <a:off x="560594" y="3861048"/>
            <a:ext cx="851639" cy="851639"/>
          </a:xfrm>
          <a:prstGeom prst="ellipse">
            <a:avLst/>
          </a:prstGeom>
          <a:solidFill>
            <a:srgbClr val="00B0F0"/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Title 1"/>
          <p:cNvSpPr txBox="1">
            <a:spLocks/>
          </p:cNvSpPr>
          <p:nvPr/>
        </p:nvSpPr>
        <p:spPr>
          <a:xfrm>
            <a:off x="1619672" y="1753481"/>
            <a:ext cx="1656184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Helvetica Neue" panose="02000503000000020004" pitchFamily="2"/>
                <a:ea typeface="+mj-ea"/>
                <a:cs typeface="+mj-cs"/>
              </a:defRPr>
            </a:lvl1pPr>
          </a:lstStyle>
          <a:p>
            <a:r>
              <a:rPr lang="en-US" sz="2000" dirty="0" smtClean="0"/>
              <a:t>Clients</a:t>
            </a:r>
            <a:endParaRPr lang="en-US" sz="2000" dirty="0"/>
          </a:p>
        </p:txBody>
      </p:sp>
      <p:sp>
        <p:nvSpPr>
          <p:cNvPr id="89" name="Title 1"/>
          <p:cNvSpPr txBox="1">
            <a:spLocks/>
          </p:cNvSpPr>
          <p:nvPr/>
        </p:nvSpPr>
        <p:spPr>
          <a:xfrm>
            <a:off x="1636842" y="2599299"/>
            <a:ext cx="1494998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Helvetica Neue" panose="02000503000000020004" pitchFamily="2"/>
                <a:ea typeface="+mj-ea"/>
                <a:cs typeface="+mj-cs"/>
              </a:defRPr>
            </a:lvl1pPr>
          </a:lstStyle>
          <a:p>
            <a:r>
              <a:rPr lang="en-US" sz="2000" dirty="0" smtClean="0"/>
              <a:t>Home Servers</a:t>
            </a:r>
            <a:endParaRPr lang="en-US" sz="2000" dirty="0"/>
          </a:p>
        </p:txBody>
      </p:sp>
      <p:sp>
        <p:nvSpPr>
          <p:cNvPr id="90" name="Title 1"/>
          <p:cNvSpPr txBox="1">
            <a:spLocks/>
          </p:cNvSpPr>
          <p:nvPr/>
        </p:nvSpPr>
        <p:spPr>
          <a:xfrm>
            <a:off x="1636842" y="5084625"/>
            <a:ext cx="1494998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Helvetica Neue" panose="02000503000000020004" pitchFamily="2"/>
                <a:ea typeface="+mj-ea"/>
                <a:cs typeface="+mj-cs"/>
              </a:defRPr>
            </a:lvl1pPr>
          </a:lstStyle>
          <a:p>
            <a:r>
              <a:rPr lang="en-US" sz="2000" dirty="0" smtClean="0"/>
              <a:t>Identity</a:t>
            </a:r>
          </a:p>
          <a:p>
            <a:r>
              <a:rPr lang="en-US" sz="2000" dirty="0" smtClean="0"/>
              <a:t>Servers</a:t>
            </a:r>
            <a:endParaRPr lang="en-US" sz="2000" dirty="0"/>
          </a:p>
        </p:txBody>
      </p:sp>
      <p:sp>
        <p:nvSpPr>
          <p:cNvPr id="91" name="Title 1"/>
          <p:cNvSpPr txBox="1">
            <a:spLocks/>
          </p:cNvSpPr>
          <p:nvPr/>
        </p:nvSpPr>
        <p:spPr>
          <a:xfrm>
            <a:off x="1636842" y="3930471"/>
            <a:ext cx="1639014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Helvetica Neue" panose="02000503000000020004" pitchFamily="2"/>
                <a:ea typeface="+mj-ea"/>
                <a:cs typeface="+mj-cs"/>
              </a:defRPr>
            </a:lvl1pPr>
          </a:lstStyle>
          <a:p>
            <a:r>
              <a:rPr lang="en-US" sz="2000" dirty="0" smtClean="0"/>
              <a:t>Application</a:t>
            </a:r>
          </a:p>
          <a:p>
            <a:r>
              <a:rPr lang="en-US" sz="2000" dirty="0" smtClean="0"/>
              <a:t>Servers</a:t>
            </a:r>
            <a:endParaRPr lang="en-US" sz="2000" dirty="0"/>
          </a:p>
        </p:txBody>
      </p:sp>
      <p:sp>
        <p:nvSpPr>
          <p:cNvPr id="49" name="Oval 48"/>
          <p:cNvSpPr/>
          <p:nvPr/>
        </p:nvSpPr>
        <p:spPr>
          <a:xfrm rot="6300000">
            <a:off x="5013768" y="2621989"/>
            <a:ext cx="385583" cy="385583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 rot="6300000" flipH="1">
            <a:off x="6282247" y="2199020"/>
            <a:ext cx="471891" cy="14762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rot="6300000" flipH="1" flipV="1">
            <a:off x="5631943" y="3442841"/>
            <a:ext cx="1604722" cy="109349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H="1">
            <a:off x="4572000" y="2762870"/>
            <a:ext cx="1414113" cy="882154"/>
          </a:xfrm>
          <a:prstGeom prst="line">
            <a:avLst/>
          </a:prstGeom>
          <a:ln w="28575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rot="6300000">
            <a:off x="7238388" y="2894402"/>
            <a:ext cx="533366" cy="55068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rot="6300000" flipV="1">
            <a:off x="6846906" y="2934898"/>
            <a:ext cx="726158" cy="11196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rot="6300000">
            <a:off x="5782379" y="2264657"/>
            <a:ext cx="746332" cy="15306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6300000" flipV="1">
            <a:off x="5569624" y="2140457"/>
            <a:ext cx="437081" cy="524751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rot="6300000" flipH="1" flipV="1">
            <a:off x="5430849" y="2389536"/>
            <a:ext cx="329902" cy="717542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rot="6300000" flipH="1">
            <a:off x="5859332" y="4499706"/>
            <a:ext cx="353468" cy="793619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rot="6300000" flipH="1">
            <a:off x="5442671" y="4819421"/>
            <a:ext cx="1015455" cy="793619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rot="6300000" flipH="1">
            <a:off x="5303867" y="4925928"/>
            <a:ext cx="739449" cy="146522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rot="6300000" flipH="1" flipV="1">
            <a:off x="5048296" y="4443898"/>
            <a:ext cx="512716" cy="67813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al 62"/>
          <p:cNvSpPr/>
          <p:nvPr/>
        </p:nvSpPr>
        <p:spPr>
          <a:xfrm rot="6300000">
            <a:off x="6850163" y="3036152"/>
            <a:ext cx="639849" cy="6398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 rot="6300000">
            <a:off x="5378594" y="4303176"/>
            <a:ext cx="639849" cy="6398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 rot="6300000">
            <a:off x="5634401" y="2411158"/>
            <a:ext cx="639849" cy="6398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 rot="6300000">
            <a:off x="7647264" y="2790621"/>
            <a:ext cx="385583" cy="385583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 rot="6300000">
            <a:off x="7039856" y="2438604"/>
            <a:ext cx="385583" cy="385583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 rot="6300000">
            <a:off x="6133264" y="1807758"/>
            <a:ext cx="385583" cy="385583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 rot="6300000">
            <a:off x="5395738" y="1941349"/>
            <a:ext cx="385583" cy="385583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 rot="6300000">
            <a:off x="6176107" y="4975875"/>
            <a:ext cx="385583" cy="385583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 rot="6300000">
            <a:off x="5455874" y="5182485"/>
            <a:ext cx="385583" cy="385583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 rot="6300000">
            <a:off x="4717997" y="4750040"/>
            <a:ext cx="385583" cy="385583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 rot="6300000">
            <a:off x="6009486" y="5616567"/>
            <a:ext cx="385583" cy="385583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 rot="6300000">
            <a:off x="4213848" y="3293313"/>
            <a:ext cx="639849" cy="639849"/>
          </a:xfrm>
          <a:prstGeom prst="ellipse">
            <a:avLst/>
          </a:prstGeom>
          <a:solidFill>
            <a:srgbClr val="00B0F0"/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 rot="6300000">
            <a:off x="7380206" y="3941385"/>
            <a:ext cx="639849" cy="639849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/>
          <p:nvPr/>
        </p:nvSpPr>
        <p:spPr>
          <a:xfrm rot="6300000">
            <a:off x="6956593" y="4653030"/>
            <a:ext cx="639849" cy="639849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 rot="6300000" flipH="1">
            <a:off x="4727864" y="3370475"/>
            <a:ext cx="2109926" cy="39421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45083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Responsibility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b="1" dirty="0" smtClean="0"/>
              <a:t>Clients</a:t>
            </a:r>
            <a:r>
              <a:rPr lang="en-US" dirty="0" smtClean="0"/>
              <a:t>: Talks simple HTTP APIs to </a:t>
            </a:r>
            <a:r>
              <a:rPr lang="en-US" dirty="0" err="1" smtClean="0"/>
              <a:t>homeservers</a:t>
            </a:r>
            <a:r>
              <a:rPr lang="en-US" dirty="0" smtClean="0"/>
              <a:t> to push and pull messages and metadata.  May be as thin or thick a client as desired.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b="1" dirty="0" err="1" smtClean="0"/>
              <a:t>Homeservers</a:t>
            </a:r>
            <a:r>
              <a:rPr lang="en-US" dirty="0" smtClean="0"/>
              <a:t>: Stores all the data for a user - the history of the rooms in which they participate; their public profile data.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b="1" dirty="0" smtClean="0"/>
              <a:t>Identity Servers</a:t>
            </a:r>
            <a:r>
              <a:rPr lang="en-US" dirty="0" smtClean="0"/>
              <a:t>: Trusted clique of servers (think DNS root servers): maps 3</a:t>
            </a:r>
            <a:r>
              <a:rPr lang="en-US" baseline="30000" dirty="0" smtClean="0"/>
              <a:t>rd</a:t>
            </a:r>
            <a:r>
              <a:rPr lang="en-US" dirty="0" smtClean="0"/>
              <a:t> party IDs to </a:t>
            </a:r>
            <a:r>
              <a:rPr lang="en-US" b="1" dirty="0"/>
              <a:t>matrix </a:t>
            </a:r>
            <a:r>
              <a:rPr lang="en-US" dirty="0" smtClean="0"/>
              <a:t>IDs.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b="1" dirty="0" smtClean="0"/>
              <a:t>Application Services: </a:t>
            </a:r>
            <a:r>
              <a:rPr lang="en-US" dirty="0" smtClean="0"/>
              <a:t>Optional; delivers application layer logic on top of Matrix (Gateways, Conferencing, Archiving, Search </a:t>
            </a:r>
            <a:r>
              <a:rPr lang="en-US" dirty="0" err="1" smtClean="0"/>
              <a:t>etc</a:t>
            </a:r>
            <a:r>
              <a:rPr lang="en-US" dirty="0" smtClean="0"/>
              <a:t>). Can actively intercept messages if required.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576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How does it work?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9C61A974-92BA-438E-8709-345F7C27F7F7}" type="slidenum">
              <a:rPr lang="en-US" smtClean="0"/>
              <a:t>17</a:t>
            </a:fld>
            <a:endParaRPr lang="en-US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u="sng" dirty="0" smtClean="0">
                <a:solidFill>
                  <a:srgbClr val="0000FF"/>
                </a:solidFill>
              </a:rPr>
              <a:t>http://</a:t>
            </a:r>
            <a:r>
              <a:rPr lang="en-US" u="sng" dirty="0" err="1" smtClean="0">
                <a:solidFill>
                  <a:srgbClr val="0000FF"/>
                </a:solidFill>
              </a:rPr>
              <a:t>matrix.org</a:t>
            </a:r>
            <a:r>
              <a:rPr lang="en-US" u="sng" dirty="0" smtClean="0">
                <a:solidFill>
                  <a:srgbClr val="0000FF"/>
                </a:solidFill>
              </a:rPr>
              <a:t>/#about</a:t>
            </a:r>
            <a:endParaRPr lang="en-US" u="sng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0836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client</a:t>
            </a:r>
            <a:r>
              <a:rPr lang="en-US" dirty="0"/>
              <a:t>-server </a:t>
            </a:r>
            <a:r>
              <a:rPr lang="en-US" dirty="0" smtClean="0"/>
              <a:t>API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smtClean="0">
                <a:latin typeface="Helvetica Neue"/>
                <a:cs typeface="Helvetica Neue"/>
              </a:rPr>
              <a:t>To send a message:</a:t>
            </a:r>
          </a:p>
          <a:p>
            <a:pPr marL="0" indent="0">
              <a:buNone/>
            </a:pPr>
            <a:endParaRPr lang="en-US" sz="2000" dirty="0">
              <a:latin typeface="Consolas"/>
              <a:cs typeface="Consolas"/>
            </a:endParaRPr>
          </a:p>
          <a:p>
            <a:pPr marL="0" indent="0">
              <a:buNone/>
            </a:pPr>
            <a:r>
              <a:rPr lang="en-US" sz="2000" dirty="0" smtClean="0">
                <a:latin typeface="Consolas"/>
                <a:cs typeface="Consolas"/>
              </a:rPr>
              <a:t>curl </a:t>
            </a:r>
            <a:r>
              <a:rPr lang="en-US" sz="2000" dirty="0">
                <a:latin typeface="Consolas"/>
                <a:cs typeface="Consolas"/>
              </a:rPr>
              <a:t>-XPOST </a:t>
            </a:r>
            <a:r>
              <a:rPr lang="en-US" sz="2000" dirty="0" smtClean="0">
                <a:latin typeface="Consolas"/>
                <a:cs typeface="Consolas"/>
              </a:rPr>
              <a:t>-d '</a:t>
            </a:r>
            <a:r>
              <a:rPr lang="en-US" sz="2000" dirty="0">
                <a:solidFill>
                  <a:schemeClr val="accent4"/>
                </a:solidFill>
                <a:latin typeface="Consolas"/>
                <a:cs typeface="Consolas"/>
              </a:rPr>
              <a:t>{"</a:t>
            </a:r>
            <a:r>
              <a:rPr lang="en-US" sz="2000" dirty="0" err="1">
                <a:solidFill>
                  <a:schemeClr val="accent4"/>
                </a:solidFill>
                <a:latin typeface="Consolas"/>
                <a:cs typeface="Consolas"/>
              </a:rPr>
              <a:t>msgtype</a:t>
            </a:r>
            <a:r>
              <a:rPr lang="en-US" sz="2000" dirty="0">
                <a:solidFill>
                  <a:schemeClr val="accent4"/>
                </a:solidFill>
                <a:latin typeface="Consolas"/>
                <a:cs typeface="Consolas"/>
              </a:rPr>
              <a:t>":"</a:t>
            </a:r>
            <a:r>
              <a:rPr lang="en-US" sz="2000" dirty="0" err="1">
                <a:solidFill>
                  <a:schemeClr val="accent4"/>
                </a:solidFill>
                <a:latin typeface="Consolas"/>
                <a:cs typeface="Consolas"/>
              </a:rPr>
              <a:t>m.text</a:t>
            </a:r>
            <a:r>
              <a:rPr lang="en-US" sz="2000" dirty="0">
                <a:solidFill>
                  <a:schemeClr val="accent4"/>
                </a:solidFill>
                <a:latin typeface="Consolas"/>
                <a:cs typeface="Consolas"/>
              </a:rPr>
              <a:t>", "</a:t>
            </a:r>
            <a:r>
              <a:rPr lang="en-US" sz="2000" dirty="0" err="1">
                <a:solidFill>
                  <a:schemeClr val="accent4"/>
                </a:solidFill>
                <a:latin typeface="Consolas"/>
                <a:cs typeface="Consolas"/>
              </a:rPr>
              <a:t>body":"hello</a:t>
            </a:r>
            <a:r>
              <a:rPr lang="en-US" sz="2000" dirty="0">
                <a:solidFill>
                  <a:schemeClr val="accent4"/>
                </a:solidFill>
                <a:latin typeface="Consolas"/>
                <a:cs typeface="Consolas"/>
              </a:rPr>
              <a:t>"}</a:t>
            </a:r>
            <a:r>
              <a:rPr lang="en-US" sz="2000" dirty="0">
                <a:latin typeface="Consolas"/>
                <a:cs typeface="Consolas"/>
              </a:rPr>
              <a:t>' </a:t>
            </a:r>
            <a:r>
              <a:rPr lang="en-US" sz="2000" dirty="0">
                <a:solidFill>
                  <a:srgbClr val="008000"/>
                </a:solidFill>
                <a:latin typeface="Consolas"/>
                <a:cs typeface="Consolas"/>
              </a:rPr>
              <a:t>"</a:t>
            </a:r>
            <a:r>
              <a:rPr lang="en-US" sz="2000" dirty="0" smtClean="0">
                <a:solidFill>
                  <a:srgbClr val="008000"/>
                </a:solidFill>
                <a:latin typeface="Consolas"/>
                <a:cs typeface="Consolas"/>
              </a:rPr>
              <a:t>https:</a:t>
            </a:r>
            <a:r>
              <a:rPr lang="en-US" sz="2000" dirty="0">
                <a:solidFill>
                  <a:srgbClr val="008000"/>
                </a:solidFill>
                <a:latin typeface="Consolas"/>
                <a:cs typeface="Consolas"/>
              </a:rPr>
              <a:t>/</a:t>
            </a:r>
            <a:r>
              <a:rPr lang="en-US" sz="2000" dirty="0" smtClean="0">
                <a:solidFill>
                  <a:srgbClr val="008000"/>
                </a:solidFill>
                <a:latin typeface="Consolas"/>
                <a:cs typeface="Consolas"/>
              </a:rPr>
              <a:t>/alice.com:8448</a:t>
            </a:r>
            <a:r>
              <a:rPr lang="en-US" sz="2000" dirty="0">
                <a:solidFill>
                  <a:srgbClr val="008000"/>
                </a:solidFill>
                <a:latin typeface="Consolas"/>
                <a:cs typeface="Consolas"/>
              </a:rPr>
              <a:t>/_matrix/client/</a:t>
            </a:r>
            <a:r>
              <a:rPr lang="en-US" sz="2000" dirty="0" err="1">
                <a:solidFill>
                  <a:srgbClr val="008000"/>
                </a:solidFill>
                <a:latin typeface="Consolas"/>
                <a:cs typeface="Consolas"/>
              </a:rPr>
              <a:t>api</a:t>
            </a:r>
            <a:r>
              <a:rPr lang="en-US" sz="2000" dirty="0">
                <a:solidFill>
                  <a:srgbClr val="008000"/>
                </a:solidFill>
                <a:latin typeface="Consolas"/>
                <a:cs typeface="Consolas"/>
              </a:rPr>
              <a:t>/v1/rooms</a:t>
            </a:r>
            <a:r>
              <a:rPr lang="en-US" sz="2000" dirty="0" smtClean="0">
                <a:solidFill>
                  <a:srgbClr val="008000"/>
                </a:solidFill>
                <a:latin typeface="Consolas"/>
                <a:cs typeface="Consolas"/>
              </a:rPr>
              <a:t>/ROOM_ID/</a:t>
            </a:r>
            <a:r>
              <a:rPr lang="en-US" sz="2000" dirty="0">
                <a:solidFill>
                  <a:srgbClr val="008000"/>
                </a:solidFill>
                <a:latin typeface="Consolas"/>
                <a:cs typeface="Consolas"/>
              </a:rPr>
              <a:t>send/</a:t>
            </a:r>
            <a:r>
              <a:rPr lang="en-US" sz="2000" dirty="0" err="1" smtClean="0">
                <a:solidFill>
                  <a:srgbClr val="F79646"/>
                </a:solidFill>
                <a:latin typeface="Consolas"/>
                <a:cs typeface="Consolas"/>
              </a:rPr>
              <a:t>m.room.message</a:t>
            </a:r>
            <a:r>
              <a:rPr lang="en-US" sz="2000" dirty="0" err="1" smtClean="0">
                <a:solidFill>
                  <a:srgbClr val="008000"/>
                </a:solidFill>
                <a:latin typeface="Consolas"/>
                <a:cs typeface="Consolas"/>
              </a:rPr>
              <a:t>?access_token</a:t>
            </a:r>
            <a:r>
              <a:rPr lang="en-US" sz="2000" dirty="0" smtClean="0">
                <a:solidFill>
                  <a:srgbClr val="008000"/>
                </a:solidFill>
                <a:latin typeface="Consolas"/>
                <a:cs typeface="Consolas"/>
              </a:rPr>
              <a:t>=ACCESS_TOKEN</a:t>
            </a:r>
            <a:r>
              <a:rPr lang="en-US" sz="2000" dirty="0">
                <a:solidFill>
                  <a:srgbClr val="008000"/>
                </a:solidFill>
                <a:latin typeface="Consolas"/>
                <a:cs typeface="Consolas"/>
              </a:rPr>
              <a:t>"</a:t>
            </a:r>
          </a:p>
          <a:p>
            <a:pPr marL="0" indent="0">
              <a:buNone/>
            </a:pPr>
            <a:endParaRPr lang="en-US" sz="2000" dirty="0">
              <a:latin typeface="Consolas"/>
              <a:cs typeface="Consolas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0090"/>
                </a:solidFill>
                <a:latin typeface="Consolas"/>
                <a:cs typeface="Consolas"/>
              </a:rPr>
              <a:t>{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90"/>
                </a:solidFill>
                <a:latin typeface="Consolas"/>
                <a:cs typeface="Consolas"/>
              </a:rPr>
              <a:t>    "</a:t>
            </a:r>
            <a:r>
              <a:rPr lang="en-US" sz="2000" dirty="0" err="1">
                <a:solidFill>
                  <a:srgbClr val="000090"/>
                </a:solidFill>
                <a:latin typeface="Consolas"/>
                <a:cs typeface="Consolas"/>
              </a:rPr>
              <a:t>event_id</a:t>
            </a:r>
            <a:r>
              <a:rPr lang="en-US" sz="2000" dirty="0">
                <a:solidFill>
                  <a:srgbClr val="000090"/>
                </a:solidFill>
                <a:latin typeface="Consolas"/>
                <a:cs typeface="Consolas"/>
              </a:rPr>
              <a:t>": "</a:t>
            </a:r>
            <a:r>
              <a:rPr lang="en-US" sz="2000" dirty="0" err="1">
                <a:solidFill>
                  <a:srgbClr val="000090"/>
                </a:solidFill>
                <a:latin typeface="Consolas"/>
                <a:cs typeface="Consolas"/>
              </a:rPr>
              <a:t>YUwRidLecu</a:t>
            </a:r>
            <a:r>
              <a:rPr lang="en-US" sz="2000" dirty="0">
                <a:solidFill>
                  <a:srgbClr val="000090"/>
                </a:solidFill>
                <a:latin typeface="Consolas"/>
                <a:cs typeface="Consolas"/>
              </a:rPr>
              <a:t>"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90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474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client</a:t>
            </a:r>
            <a:r>
              <a:rPr lang="en-US" dirty="0"/>
              <a:t>-server </a:t>
            </a:r>
            <a:r>
              <a:rPr lang="en-US" dirty="0" smtClean="0"/>
              <a:t>API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smtClean="0">
                <a:latin typeface="Helvetica Neue"/>
                <a:cs typeface="Helvetica Neue"/>
              </a:rPr>
              <a:t>To set up a </a:t>
            </a:r>
            <a:r>
              <a:rPr lang="en-US" sz="2000" b="1" dirty="0" err="1" smtClean="0">
                <a:latin typeface="Helvetica Neue"/>
                <a:cs typeface="Helvetica Neue"/>
              </a:rPr>
              <a:t>WebRTC</a:t>
            </a:r>
            <a:r>
              <a:rPr lang="en-US" sz="2000" b="1" dirty="0" smtClean="0">
                <a:latin typeface="Helvetica Neue"/>
                <a:cs typeface="Helvetica Neue"/>
              </a:rPr>
              <a:t> call:</a:t>
            </a:r>
          </a:p>
          <a:p>
            <a:pPr marL="0" indent="0">
              <a:buNone/>
            </a:pPr>
            <a:endParaRPr lang="en-US" sz="2000" dirty="0">
              <a:latin typeface="Consolas"/>
              <a:cs typeface="Consolas"/>
            </a:endParaRPr>
          </a:p>
          <a:p>
            <a:pPr marL="0" indent="0">
              <a:buNone/>
            </a:pPr>
            <a:r>
              <a:rPr lang="en-US" sz="2000" dirty="0" smtClean="0">
                <a:latin typeface="Consolas"/>
                <a:cs typeface="Consolas"/>
              </a:rPr>
              <a:t>curl </a:t>
            </a:r>
            <a:r>
              <a:rPr lang="en-US" sz="2000" dirty="0">
                <a:latin typeface="Consolas"/>
                <a:cs typeface="Consolas"/>
              </a:rPr>
              <a:t>-XPOST </a:t>
            </a:r>
            <a:r>
              <a:rPr lang="en-US" sz="2000" dirty="0" smtClean="0">
                <a:latin typeface="Consolas"/>
                <a:cs typeface="Consolas"/>
              </a:rPr>
              <a:t>–d '</a:t>
            </a:r>
            <a:r>
              <a:rPr lang="en-US" sz="2000" dirty="0" smtClean="0">
                <a:solidFill>
                  <a:schemeClr val="accent4"/>
                </a:solidFill>
                <a:latin typeface="Consolas"/>
                <a:cs typeface="Consolas"/>
              </a:rPr>
              <a:t>{</a:t>
            </a:r>
            <a:r>
              <a:rPr lang="en-US" sz="2000" dirty="0">
                <a:solidFill>
                  <a:schemeClr val="accent4"/>
                </a:solidFill>
                <a:latin typeface="Consolas"/>
                <a:cs typeface="Consolas"/>
              </a:rPr>
              <a:t>\</a:t>
            </a:r>
            <a:endParaRPr lang="en-US" sz="2000" dirty="0" smtClean="0">
              <a:latin typeface="Consolas"/>
              <a:cs typeface="Consolas"/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chemeClr val="accent4"/>
                </a:solidFill>
                <a:latin typeface="Consolas"/>
                <a:cs typeface="Consolas"/>
              </a:rPr>
              <a:t>  "version": 0</a:t>
            </a:r>
            <a:r>
              <a:rPr lang="en-US" sz="2000" dirty="0">
                <a:solidFill>
                  <a:schemeClr val="accent4"/>
                </a:solidFill>
                <a:latin typeface="Consolas"/>
                <a:cs typeface="Consolas"/>
              </a:rPr>
              <a:t>, </a:t>
            </a:r>
            <a:r>
              <a:rPr lang="en-US" sz="2000" dirty="0" smtClean="0">
                <a:solidFill>
                  <a:schemeClr val="accent4"/>
                </a:solidFill>
                <a:latin typeface="Consolas"/>
                <a:cs typeface="Consolas"/>
              </a:rPr>
              <a:t>\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chemeClr val="accent4"/>
                </a:solidFill>
                <a:latin typeface="Consolas"/>
                <a:cs typeface="Consolas"/>
              </a:rPr>
              <a:t>  "</a:t>
            </a:r>
            <a:r>
              <a:rPr lang="en-US" sz="2000" dirty="0" err="1">
                <a:solidFill>
                  <a:schemeClr val="accent4"/>
                </a:solidFill>
                <a:latin typeface="Consolas"/>
                <a:cs typeface="Consolas"/>
              </a:rPr>
              <a:t>call_id</a:t>
            </a:r>
            <a:r>
              <a:rPr lang="en-US" sz="2000" dirty="0">
                <a:solidFill>
                  <a:schemeClr val="accent4"/>
                </a:solidFill>
                <a:latin typeface="Consolas"/>
                <a:cs typeface="Consolas"/>
              </a:rPr>
              <a:t>": "</a:t>
            </a:r>
            <a:r>
              <a:rPr lang="en-US" sz="2000" dirty="0" smtClean="0">
                <a:solidFill>
                  <a:schemeClr val="accent4"/>
                </a:solidFill>
                <a:latin typeface="Consolas"/>
                <a:cs typeface="Consolas"/>
              </a:rPr>
              <a:t>12345”, \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chemeClr val="accent4"/>
                </a:solidFill>
                <a:latin typeface="Consolas"/>
                <a:cs typeface="Consolas"/>
              </a:rPr>
              <a:t>  "</a:t>
            </a:r>
            <a:r>
              <a:rPr lang="en-US" sz="2000" dirty="0">
                <a:solidFill>
                  <a:schemeClr val="accent4"/>
                </a:solidFill>
                <a:latin typeface="Consolas"/>
                <a:cs typeface="Consolas"/>
              </a:rPr>
              <a:t>offer": </a:t>
            </a:r>
            <a:r>
              <a:rPr lang="en-US" sz="2000" dirty="0" smtClean="0">
                <a:solidFill>
                  <a:schemeClr val="accent4"/>
                </a:solidFill>
                <a:latin typeface="Consolas"/>
                <a:cs typeface="Consolas"/>
              </a:rPr>
              <a:t>{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accent4"/>
                </a:solidFill>
                <a:latin typeface="Consolas"/>
                <a:cs typeface="Consolas"/>
              </a:rPr>
              <a:t> </a:t>
            </a:r>
            <a:r>
              <a:rPr lang="en-US" sz="2000" dirty="0" smtClean="0">
                <a:solidFill>
                  <a:schemeClr val="accent4"/>
                </a:solidFill>
                <a:latin typeface="Consolas"/>
                <a:cs typeface="Consolas"/>
              </a:rPr>
              <a:t>   "</a:t>
            </a:r>
            <a:r>
              <a:rPr lang="en-US" sz="2000" dirty="0">
                <a:solidFill>
                  <a:schemeClr val="accent4"/>
                </a:solidFill>
                <a:latin typeface="Consolas"/>
                <a:cs typeface="Consolas"/>
              </a:rPr>
              <a:t>type" : "</a:t>
            </a:r>
            <a:r>
              <a:rPr lang="en-US" sz="2000" dirty="0" smtClean="0">
                <a:solidFill>
                  <a:schemeClr val="accent4"/>
                </a:solidFill>
                <a:latin typeface="Consolas"/>
                <a:cs typeface="Consolas"/>
              </a:rPr>
              <a:t>offer”,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accent4"/>
                </a:solidFill>
                <a:latin typeface="Consolas"/>
                <a:cs typeface="Consolas"/>
              </a:rPr>
              <a:t> </a:t>
            </a:r>
            <a:r>
              <a:rPr lang="en-US" sz="2000" dirty="0" smtClean="0">
                <a:solidFill>
                  <a:schemeClr val="accent4"/>
                </a:solidFill>
                <a:latin typeface="Consolas"/>
                <a:cs typeface="Consolas"/>
              </a:rPr>
              <a:t>   "</a:t>
            </a:r>
            <a:r>
              <a:rPr lang="en-US" sz="2000" dirty="0" err="1" smtClean="0">
                <a:solidFill>
                  <a:schemeClr val="accent4"/>
                </a:solidFill>
                <a:latin typeface="Consolas"/>
                <a:cs typeface="Consolas"/>
              </a:rPr>
              <a:t>sdp</a:t>
            </a:r>
            <a:r>
              <a:rPr lang="en-US" sz="2000" dirty="0">
                <a:solidFill>
                  <a:schemeClr val="accent4"/>
                </a:solidFill>
                <a:latin typeface="Consolas"/>
                <a:cs typeface="Consolas"/>
              </a:rPr>
              <a:t>" : "v=0\r\no=- </a:t>
            </a:r>
            <a:r>
              <a:rPr lang="en-US" sz="2000" dirty="0" smtClean="0">
                <a:solidFill>
                  <a:schemeClr val="accent4"/>
                </a:solidFill>
                <a:latin typeface="Consolas"/>
                <a:cs typeface="Consolas"/>
              </a:rPr>
              <a:t>658458 </a:t>
            </a:r>
            <a:r>
              <a:rPr lang="en-US" sz="2000" dirty="0">
                <a:solidFill>
                  <a:schemeClr val="accent4"/>
                </a:solidFill>
                <a:latin typeface="Consolas"/>
                <a:cs typeface="Consolas"/>
              </a:rPr>
              <a:t>2 IN IP4 </a:t>
            </a:r>
            <a:r>
              <a:rPr lang="en-US" sz="2000" dirty="0" smtClean="0">
                <a:solidFill>
                  <a:schemeClr val="accent4"/>
                </a:solidFill>
                <a:latin typeface="Consolas"/>
                <a:cs typeface="Consolas"/>
              </a:rPr>
              <a:t>127.0.0.1…"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chemeClr val="accent4"/>
                </a:solidFill>
                <a:latin typeface="Consolas"/>
                <a:cs typeface="Consolas"/>
              </a:rPr>
              <a:t>  }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chemeClr val="accent4"/>
                </a:solidFill>
                <a:latin typeface="Consolas"/>
                <a:cs typeface="Consolas"/>
              </a:rPr>
              <a:t>}</a:t>
            </a:r>
            <a:r>
              <a:rPr lang="en-US" sz="2000" dirty="0" smtClean="0">
                <a:latin typeface="Consolas"/>
                <a:cs typeface="Consolas"/>
              </a:rPr>
              <a:t>' </a:t>
            </a:r>
            <a:r>
              <a:rPr lang="en-US" sz="2000" dirty="0" smtClean="0">
                <a:solidFill>
                  <a:srgbClr val="008000"/>
                </a:solidFill>
                <a:latin typeface="Consolas"/>
                <a:cs typeface="Consolas"/>
              </a:rPr>
              <a:t>"https:</a:t>
            </a:r>
            <a:r>
              <a:rPr lang="en-US" sz="2000" dirty="0">
                <a:solidFill>
                  <a:srgbClr val="008000"/>
                </a:solidFill>
                <a:latin typeface="Consolas"/>
                <a:cs typeface="Consolas"/>
              </a:rPr>
              <a:t>/</a:t>
            </a:r>
            <a:r>
              <a:rPr lang="en-US" sz="2000" dirty="0" smtClean="0">
                <a:solidFill>
                  <a:srgbClr val="008000"/>
                </a:solidFill>
                <a:latin typeface="Consolas"/>
                <a:cs typeface="Consolas"/>
              </a:rPr>
              <a:t>/alice.com:8448</a:t>
            </a:r>
            <a:r>
              <a:rPr lang="en-US" sz="2000" dirty="0">
                <a:solidFill>
                  <a:srgbClr val="008000"/>
                </a:solidFill>
                <a:latin typeface="Consolas"/>
                <a:cs typeface="Consolas"/>
              </a:rPr>
              <a:t>/_matrix/client/</a:t>
            </a:r>
            <a:r>
              <a:rPr lang="en-US" sz="2000" dirty="0" err="1">
                <a:solidFill>
                  <a:srgbClr val="008000"/>
                </a:solidFill>
                <a:latin typeface="Consolas"/>
                <a:cs typeface="Consolas"/>
              </a:rPr>
              <a:t>api</a:t>
            </a:r>
            <a:r>
              <a:rPr lang="en-US" sz="2000" dirty="0">
                <a:solidFill>
                  <a:srgbClr val="008000"/>
                </a:solidFill>
                <a:latin typeface="Consolas"/>
                <a:cs typeface="Consolas"/>
              </a:rPr>
              <a:t>/v1/rooms</a:t>
            </a:r>
            <a:r>
              <a:rPr lang="en-US" sz="2000" dirty="0" smtClean="0">
                <a:solidFill>
                  <a:srgbClr val="008000"/>
                </a:solidFill>
                <a:latin typeface="Consolas"/>
                <a:cs typeface="Consolas"/>
              </a:rPr>
              <a:t>/ROOM_ID/</a:t>
            </a:r>
            <a:r>
              <a:rPr lang="en-US" sz="2000" dirty="0">
                <a:solidFill>
                  <a:srgbClr val="008000"/>
                </a:solidFill>
                <a:latin typeface="Consolas"/>
                <a:cs typeface="Consolas"/>
              </a:rPr>
              <a:t>send/</a:t>
            </a:r>
            <a:r>
              <a:rPr lang="en-US" sz="2000" dirty="0" err="1" smtClean="0">
                <a:solidFill>
                  <a:srgbClr val="F79646"/>
                </a:solidFill>
                <a:latin typeface="Consolas"/>
                <a:cs typeface="Consolas"/>
              </a:rPr>
              <a:t>m.call.invite</a:t>
            </a:r>
            <a:r>
              <a:rPr lang="en-US" sz="2000" dirty="0" err="1" smtClean="0">
                <a:solidFill>
                  <a:srgbClr val="008000"/>
                </a:solidFill>
                <a:latin typeface="Consolas"/>
                <a:cs typeface="Consolas"/>
              </a:rPr>
              <a:t>?access_token</a:t>
            </a:r>
            <a:r>
              <a:rPr lang="en-US" sz="2000" dirty="0" smtClean="0">
                <a:solidFill>
                  <a:srgbClr val="008000"/>
                </a:solidFill>
                <a:latin typeface="Consolas"/>
                <a:cs typeface="Consolas"/>
              </a:rPr>
              <a:t>=ACCESS_TOKEN"</a:t>
            </a:r>
            <a:endParaRPr lang="en-US" sz="2000" dirty="0">
              <a:solidFill>
                <a:srgbClr val="008000"/>
              </a:solidFill>
              <a:latin typeface="Consolas"/>
              <a:cs typeface="Consolas"/>
            </a:endParaRPr>
          </a:p>
          <a:p>
            <a:pPr marL="0" indent="0">
              <a:buNone/>
            </a:pPr>
            <a:endParaRPr lang="en-US" sz="2000" dirty="0" smtClean="0">
              <a:latin typeface="Consolas"/>
              <a:cs typeface="Consolas"/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000090"/>
                </a:solidFill>
                <a:latin typeface="Consolas"/>
                <a:cs typeface="Consolas"/>
              </a:rPr>
              <a:t>{ </a:t>
            </a:r>
            <a:r>
              <a:rPr lang="en-US" sz="2000" dirty="0">
                <a:solidFill>
                  <a:srgbClr val="000090"/>
                </a:solidFill>
                <a:latin typeface="Consolas"/>
                <a:cs typeface="Consolas"/>
              </a:rPr>
              <a:t>"</a:t>
            </a:r>
            <a:r>
              <a:rPr lang="en-US" sz="2000" dirty="0" err="1">
                <a:solidFill>
                  <a:srgbClr val="000090"/>
                </a:solidFill>
                <a:latin typeface="Consolas"/>
                <a:cs typeface="Consolas"/>
              </a:rPr>
              <a:t>event_id</a:t>
            </a:r>
            <a:r>
              <a:rPr lang="en-US" sz="2000" dirty="0">
                <a:solidFill>
                  <a:srgbClr val="000090"/>
                </a:solidFill>
                <a:latin typeface="Consolas"/>
                <a:cs typeface="Consolas"/>
              </a:rPr>
              <a:t>": </a:t>
            </a:r>
            <a:r>
              <a:rPr lang="en-US" sz="2000" dirty="0" smtClean="0">
                <a:solidFill>
                  <a:srgbClr val="000090"/>
                </a:solidFill>
                <a:latin typeface="Consolas"/>
                <a:cs typeface="Consolas"/>
              </a:rPr>
              <a:t>"</a:t>
            </a:r>
            <a:r>
              <a:rPr lang="en-US" sz="2000" dirty="0" err="1" smtClean="0">
                <a:solidFill>
                  <a:srgbClr val="000090"/>
                </a:solidFill>
                <a:latin typeface="Consolas"/>
                <a:cs typeface="Consolas"/>
              </a:rPr>
              <a:t>ZruiCZBu</a:t>
            </a:r>
            <a:r>
              <a:rPr lang="en-US" sz="2000" dirty="0" smtClean="0">
                <a:solidFill>
                  <a:srgbClr val="000090"/>
                </a:solidFill>
                <a:latin typeface="Consolas"/>
                <a:cs typeface="Consolas"/>
              </a:rPr>
              <a:t>” }</a:t>
            </a:r>
            <a:endParaRPr lang="en-US" sz="2000" dirty="0">
              <a:solidFill>
                <a:srgbClr val="000090"/>
              </a:solidFill>
              <a:latin typeface="Consolas"/>
              <a:cs typeface="Consola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227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973172"/>
            <a:ext cx="8229600" cy="5509200"/>
          </a:xfrm>
        </p:spPr>
        <p:txBody>
          <a:bodyPr anchor="t"/>
          <a:lstStyle/>
          <a:p>
            <a:r>
              <a:rPr lang="en-US" dirty="0" smtClean="0"/>
              <a:t>	Open</a:t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dirty="0" err="1" smtClean="0"/>
              <a:t>Decentralised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Persistent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	</a:t>
            </a:r>
            <a:r>
              <a:rPr lang="en-US" dirty="0" smtClean="0"/>
              <a:t>Eventually Consistent</a:t>
            </a:r>
            <a:br>
              <a:rPr lang="en-US" dirty="0" smtClean="0"/>
            </a:br>
            <a:r>
              <a:rPr lang="en-US" dirty="0"/>
              <a:t>	</a:t>
            </a:r>
            <a:r>
              <a:rPr lang="en-US" dirty="0" smtClean="0"/>
              <a:t>Cryptographically Secure</a:t>
            </a:r>
            <a:br>
              <a:rPr lang="en-US" dirty="0" smtClean="0"/>
            </a:br>
            <a:r>
              <a:rPr lang="en-US" dirty="0" smtClean="0"/>
              <a:t>	Messaging Database</a:t>
            </a:r>
            <a:br>
              <a:rPr lang="en-US" dirty="0" smtClean="0"/>
            </a:br>
            <a:r>
              <a:rPr lang="en-US" dirty="0" smtClean="0"/>
              <a:t>	with JSON-over-HTTP API.</a:t>
            </a:r>
            <a:br>
              <a:rPr lang="en-US" dirty="0" smtClean="0"/>
            </a:b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24D1D-DB9C-4E27-9791-C9B7CA85834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887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Basic 1:1 VoIP Matrix </a:t>
            </a:r>
            <a:r>
              <a:rPr lang="en-US" dirty="0" err="1" smtClean="0"/>
              <a:t>Signalling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916832"/>
            <a:ext cx="7427168" cy="413732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rgbClr val="000090"/>
                </a:solidFill>
                <a:latin typeface="Consolas"/>
                <a:cs typeface="Consolas"/>
              </a:rPr>
              <a:t>    </a:t>
            </a:r>
            <a:r>
              <a:rPr lang="en-US" sz="2400" dirty="0">
                <a:solidFill>
                  <a:srgbClr val="000090"/>
                </a:solidFill>
                <a:latin typeface="Consolas"/>
                <a:cs typeface="Consolas"/>
              </a:rPr>
              <a:t>Caller                   </a:t>
            </a:r>
            <a:r>
              <a:rPr lang="en-US" sz="2400" dirty="0" err="1">
                <a:solidFill>
                  <a:srgbClr val="000090"/>
                </a:solidFill>
                <a:latin typeface="Consolas"/>
                <a:cs typeface="Consolas"/>
              </a:rPr>
              <a:t>Callee</a:t>
            </a:r>
            <a:endParaRPr lang="en-US" sz="2400" dirty="0">
              <a:solidFill>
                <a:srgbClr val="000090"/>
              </a:solidFill>
              <a:latin typeface="Consolas"/>
              <a:cs typeface="Consolas"/>
            </a:endParaRPr>
          </a:p>
          <a:p>
            <a:pPr marL="0" indent="0">
              <a:buNone/>
            </a:pPr>
            <a:r>
              <a:rPr lang="en-US" sz="2400" dirty="0" err="1">
                <a:solidFill>
                  <a:srgbClr val="000090"/>
                </a:solidFill>
                <a:latin typeface="Consolas"/>
                <a:cs typeface="Consolas"/>
              </a:rPr>
              <a:t>m.call.invite</a:t>
            </a:r>
            <a:r>
              <a:rPr lang="en-US" sz="2400" dirty="0">
                <a:solidFill>
                  <a:srgbClr val="000090"/>
                </a:solidFill>
                <a:latin typeface="Consolas"/>
                <a:cs typeface="Consolas"/>
              </a:rPr>
              <a:t> -----------&gt;</a:t>
            </a:r>
          </a:p>
          <a:p>
            <a:pPr marL="0" indent="0">
              <a:buNone/>
            </a:pPr>
            <a:r>
              <a:rPr lang="en-US" sz="2400" dirty="0" err="1">
                <a:solidFill>
                  <a:srgbClr val="000090"/>
                </a:solidFill>
                <a:latin typeface="Consolas"/>
                <a:cs typeface="Consolas"/>
              </a:rPr>
              <a:t>m.call.candidate</a:t>
            </a:r>
            <a:r>
              <a:rPr lang="en-US" sz="2400" dirty="0">
                <a:solidFill>
                  <a:srgbClr val="000090"/>
                </a:solidFill>
                <a:latin typeface="Consolas"/>
                <a:cs typeface="Consolas"/>
              </a:rPr>
              <a:t> --------&gt;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90"/>
                </a:solidFill>
                <a:latin typeface="Consolas"/>
                <a:cs typeface="Consolas"/>
              </a:rPr>
              <a:t>[more candidates events]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90"/>
                </a:solidFill>
                <a:latin typeface="Consolas"/>
                <a:cs typeface="Consolas"/>
              </a:rPr>
              <a:t>                        User answers call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90"/>
                </a:solidFill>
                <a:latin typeface="Consolas"/>
                <a:cs typeface="Consolas"/>
              </a:rPr>
              <a:t>                 &lt;------ </a:t>
            </a:r>
            <a:r>
              <a:rPr lang="en-US" sz="2400" dirty="0" err="1">
                <a:solidFill>
                  <a:srgbClr val="000090"/>
                </a:solidFill>
                <a:latin typeface="Consolas"/>
                <a:cs typeface="Consolas"/>
              </a:rPr>
              <a:t>m.call.answer</a:t>
            </a:r>
            <a:endParaRPr lang="en-US" sz="2400" dirty="0">
              <a:solidFill>
                <a:srgbClr val="000090"/>
              </a:solidFill>
              <a:latin typeface="Consolas"/>
              <a:cs typeface="Consolas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000090"/>
                </a:solidFill>
                <a:latin typeface="Consolas"/>
                <a:cs typeface="Consolas"/>
              </a:rPr>
              <a:t>              </a:t>
            </a:r>
            <a:r>
              <a:rPr lang="en-US" sz="2400" dirty="0" smtClean="0">
                <a:solidFill>
                  <a:srgbClr val="000090"/>
                </a:solidFill>
                <a:latin typeface="Consolas"/>
                <a:cs typeface="Consolas"/>
              </a:rPr>
              <a:t>[media flows]</a:t>
            </a:r>
            <a:endParaRPr lang="en-US" sz="2400" dirty="0">
              <a:solidFill>
                <a:srgbClr val="000090"/>
              </a:solidFill>
              <a:latin typeface="Consolas"/>
              <a:cs typeface="Consolas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000090"/>
                </a:solidFill>
                <a:latin typeface="Consolas"/>
                <a:cs typeface="Consolas"/>
              </a:rPr>
              <a:t>                 &lt;------ </a:t>
            </a:r>
            <a:r>
              <a:rPr lang="en-US" sz="2400" dirty="0" err="1">
                <a:solidFill>
                  <a:srgbClr val="000090"/>
                </a:solidFill>
                <a:latin typeface="Consolas"/>
                <a:cs typeface="Consolas"/>
              </a:rPr>
              <a:t>m.call.hangup</a:t>
            </a:r>
            <a:endParaRPr lang="en-US" sz="2400" dirty="0">
              <a:solidFill>
                <a:srgbClr val="000090"/>
              </a:solidFill>
              <a:latin typeface="Consolas"/>
              <a:cs typeface="Consola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5571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client</a:t>
            </a:r>
            <a:r>
              <a:rPr lang="en-US" dirty="0"/>
              <a:t>-server </a:t>
            </a:r>
            <a:r>
              <a:rPr lang="en-US" dirty="0" smtClean="0"/>
              <a:t>API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smtClean="0">
                <a:latin typeface="Helvetica Neue"/>
                <a:cs typeface="Helvetica Neue"/>
              </a:rPr>
              <a:t>To persist some MIDI:</a:t>
            </a:r>
          </a:p>
          <a:p>
            <a:pPr marL="0" indent="0">
              <a:buNone/>
            </a:pPr>
            <a:endParaRPr lang="en-US" sz="2000" dirty="0">
              <a:latin typeface="Consolas"/>
              <a:cs typeface="Consolas"/>
            </a:endParaRPr>
          </a:p>
          <a:p>
            <a:pPr marL="0" indent="0">
              <a:buNone/>
            </a:pPr>
            <a:r>
              <a:rPr lang="en-US" sz="2000" dirty="0" smtClean="0">
                <a:latin typeface="Consolas"/>
                <a:cs typeface="Consolas"/>
              </a:rPr>
              <a:t>curl </a:t>
            </a:r>
            <a:r>
              <a:rPr lang="en-US" sz="2000" dirty="0">
                <a:latin typeface="Consolas"/>
                <a:cs typeface="Consolas"/>
              </a:rPr>
              <a:t>-XPOST </a:t>
            </a:r>
            <a:r>
              <a:rPr lang="en-US" sz="2000" dirty="0" smtClean="0">
                <a:latin typeface="Consolas"/>
                <a:cs typeface="Consolas"/>
              </a:rPr>
              <a:t>–d '</a:t>
            </a:r>
            <a:r>
              <a:rPr lang="en-US" sz="2000" dirty="0" smtClean="0">
                <a:solidFill>
                  <a:schemeClr val="accent4"/>
                </a:solidFill>
                <a:latin typeface="Consolas"/>
                <a:cs typeface="Consolas"/>
              </a:rPr>
              <a:t>{\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chemeClr val="accent4"/>
                </a:solidFill>
                <a:latin typeface="Consolas"/>
                <a:cs typeface="Consolas"/>
              </a:rPr>
              <a:t>    "note": "71",\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chemeClr val="accent4"/>
                </a:solidFill>
                <a:latin typeface="Consolas"/>
                <a:cs typeface="Consolas"/>
              </a:rPr>
              <a:t>    </a:t>
            </a:r>
            <a:r>
              <a:rPr lang="en-US" sz="2000" dirty="0">
                <a:solidFill>
                  <a:schemeClr val="accent4"/>
                </a:solidFill>
                <a:latin typeface="Consolas"/>
                <a:cs typeface="Consolas"/>
              </a:rPr>
              <a:t>"velocity": 68</a:t>
            </a:r>
            <a:r>
              <a:rPr lang="en-US" sz="2000" dirty="0" smtClean="0">
                <a:solidFill>
                  <a:schemeClr val="accent4"/>
                </a:solidFill>
                <a:latin typeface="Consolas"/>
                <a:cs typeface="Consolas"/>
              </a:rPr>
              <a:t>,\</a:t>
            </a:r>
            <a:endParaRPr lang="en-US" sz="2000" dirty="0">
              <a:solidFill>
                <a:schemeClr val="accent4"/>
              </a:solidFill>
              <a:latin typeface="Consolas"/>
              <a:cs typeface="Consolas"/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accent4"/>
                </a:solidFill>
                <a:latin typeface="Consolas"/>
                <a:cs typeface="Consolas"/>
              </a:rPr>
              <a:t>    "state": "on"</a:t>
            </a:r>
            <a:r>
              <a:rPr lang="en-US" sz="2000" dirty="0" smtClean="0">
                <a:solidFill>
                  <a:schemeClr val="accent4"/>
                </a:solidFill>
                <a:latin typeface="Consolas"/>
                <a:cs typeface="Consolas"/>
              </a:rPr>
              <a:t>,\</a:t>
            </a:r>
            <a:endParaRPr lang="en-US" sz="2000" dirty="0">
              <a:solidFill>
                <a:schemeClr val="accent4"/>
              </a:solidFill>
              <a:latin typeface="Consolas"/>
              <a:cs typeface="Consolas"/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accent4"/>
                </a:solidFill>
                <a:latin typeface="Consolas"/>
                <a:cs typeface="Consolas"/>
              </a:rPr>
              <a:t>    "channel": 1</a:t>
            </a:r>
            <a:r>
              <a:rPr lang="en-US" sz="2000" dirty="0" smtClean="0">
                <a:solidFill>
                  <a:schemeClr val="accent4"/>
                </a:solidFill>
                <a:latin typeface="Consolas"/>
                <a:cs typeface="Consolas"/>
              </a:rPr>
              <a:t>,\</a:t>
            </a:r>
            <a:endParaRPr lang="en-US" sz="2000" dirty="0">
              <a:solidFill>
                <a:schemeClr val="accent4"/>
              </a:solidFill>
              <a:latin typeface="Consolas"/>
              <a:cs typeface="Consolas"/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accent4"/>
                </a:solidFill>
                <a:latin typeface="Consolas"/>
                <a:cs typeface="Consolas"/>
              </a:rPr>
              <a:t>    "</a:t>
            </a:r>
            <a:r>
              <a:rPr lang="en-US" sz="2000" dirty="0" err="1">
                <a:solidFill>
                  <a:schemeClr val="accent4"/>
                </a:solidFill>
                <a:latin typeface="Consolas"/>
                <a:cs typeface="Consolas"/>
              </a:rPr>
              <a:t>midi_ts</a:t>
            </a:r>
            <a:r>
              <a:rPr lang="en-US" sz="2000" dirty="0">
                <a:solidFill>
                  <a:schemeClr val="accent4"/>
                </a:solidFill>
                <a:latin typeface="Consolas"/>
                <a:cs typeface="Consolas"/>
              </a:rPr>
              <a:t>": </a:t>
            </a:r>
            <a:r>
              <a:rPr lang="en-US" sz="2000" dirty="0" smtClean="0">
                <a:solidFill>
                  <a:schemeClr val="accent4"/>
                </a:solidFill>
                <a:latin typeface="Consolas"/>
                <a:cs typeface="Consolas"/>
              </a:rPr>
              <a:t>374023441\</a:t>
            </a:r>
            <a:endParaRPr lang="en-US" sz="2000" dirty="0">
              <a:solidFill>
                <a:schemeClr val="accent4"/>
              </a:solidFill>
              <a:latin typeface="Consolas"/>
              <a:cs typeface="Consolas"/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chemeClr val="accent4"/>
                </a:solidFill>
                <a:latin typeface="Consolas"/>
                <a:cs typeface="Consolas"/>
              </a:rPr>
              <a:t>}</a:t>
            </a:r>
            <a:r>
              <a:rPr lang="en-US" sz="2000" dirty="0" smtClean="0">
                <a:latin typeface="Consolas"/>
                <a:cs typeface="Consolas"/>
              </a:rPr>
              <a:t>' </a:t>
            </a:r>
            <a:r>
              <a:rPr lang="en-US" sz="2000" dirty="0" smtClean="0">
                <a:solidFill>
                  <a:srgbClr val="008000"/>
                </a:solidFill>
                <a:latin typeface="Consolas"/>
                <a:cs typeface="Consolas"/>
              </a:rPr>
              <a:t>"https://alice.com:8448/_matrix/client/</a:t>
            </a:r>
            <a:r>
              <a:rPr lang="en-US" sz="2000" dirty="0" err="1" smtClean="0">
                <a:solidFill>
                  <a:srgbClr val="008000"/>
                </a:solidFill>
                <a:latin typeface="Consolas"/>
                <a:cs typeface="Consolas"/>
              </a:rPr>
              <a:t>api</a:t>
            </a:r>
            <a:r>
              <a:rPr lang="en-US" sz="2000" dirty="0" smtClean="0">
                <a:solidFill>
                  <a:srgbClr val="008000"/>
                </a:solidFill>
                <a:latin typeface="Consolas"/>
                <a:cs typeface="Consolas"/>
              </a:rPr>
              <a:t>/v1/rooms/ROOM_ID/send/</a:t>
            </a:r>
            <a:r>
              <a:rPr lang="en-US" sz="2000" dirty="0" err="1" smtClean="0">
                <a:solidFill>
                  <a:schemeClr val="accent6"/>
                </a:solidFill>
                <a:latin typeface="Consolas"/>
                <a:cs typeface="Consolas"/>
              </a:rPr>
              <a:t>org.matrix.midi</a:t>
            </a:r>
            <a:r>
              <a:rPr lang="en-US" sz="2000" dirty="0" err="1" smtClean="0">
                <a:solidFill>
                  <a:srgbClr val="008000"/>
                </a:solidFill>
                <a:latin typeface="Consolas"/>
                <a:cs typeface="Consolas"/>
              </a:rPr>
              <a:t>?access_token</a:t>
            </a:r>
            <a:r>
              <a:rPr lang="en-US" sz="2000" dirty="0" smtClean="0">
                <a:solidFill>
                  <a:srgbClr val="008000"/>
                </a:solidFill>
                <a:latin typeface="Consolas"/>
                <a:cs typeface="Consolas"/>
              </a:rPr>
              <a:t>=ACCESS_TOKEN"</a:t>
            </a:r>
          </a:p>
          <a:p>
            <a:pPr marL="0" indent="0">
              <a:buNone/>
            </a:pPr>
            <a:endParaRPr lang="en-US" sz="2000" dirty="0" smtClean="0">
              <a:latin typeface="Consolas"/>
              <a:cs typeface="Consolas"/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000090"/>
                </a:solidFill>
                <a:latin typeface="Consolas"/>
                <a:cs typeface="Consolas"/>
              </a:rPr>
              <a:t>{ </a:t>
            </a:r>
            <a:r>
              <a:rPr lang="en-US" sz="2000" dirty="0">
                <a:solidFill>
                  <a:srgbClr val="000090"/>
                </a:solidFill>
                <a:latin typeface="Consolas"/>
                <a:cs typeface="Consolas"/>
              </a:rPr>
              <a:t>"</a:t>
            </a:r>
            <a:r>
              <a:rPr lang="en-US" sz="2000" dirty="0" err="1">
                <a:solidFill>
                  <a:srgbClr val="000090"/>
                </a:solidFill>
                <a:latin typeface="Consolas"/>
                <a:cs typeface="Consolas"/>
              </a:rPr>
              <a:t>event_id</a:t>
            </a:r>
            <a:r>
              <a:rPr lang="en-US" sz="2000" dirty="0">
                <a:solidFill>
                  <a:srgbClr val="000090"/>
                </a:solidFill>
                <a:latin typeface="Consolas"/>
                <a:cs typeface="Consolas"/>
              </a:rPr>
              <a:t>": </a:t>
            </a:r>
            <a:r>
              <a:rPr lang="en-US" sz="2000" dirty="0" smtClean="0">
                <a:solidFill>
                  <a:srgbClr val="000090"/>
                </a:solidFill>
                <a:latin typeface="Consolas"/>
                <a:cs typeface="Consolas"/>
              </a:rPr>
              <a:t>“ORzcZn2” }</a:t>
            </a:r>
            <a:endParaRPr lang="en-US" sz="2000" dirty="0">
              <a:solidFill>
                <a:srgbClr val="000090"/>
              </a:solidFill>
              <a:latin typeface="Consolas"/>
              <a:cs typeface="Consola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066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server-server </a:t>
            </a:r>
            <a:r>
              <a:rPr lang="en-US" dirty="0" smtClean="0"/>
              <a:t>API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3285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900" dirty="0">
                <a:latin typeface="Consolas"/>
                <a:cs typeface="Consolas"/>
              </a:rPr>
              <a:t>curl </a:t>
            </a:r>
            <a:r>
              <a:rPr lang="en-US" sz="900" dirty="0" smtClean="0">
                <a:latin typeface="Consolas"/>
                <a:cs typeface="Consolas"/>
              </a:rPr>
              <a:t>–XPOST –H ‘Authorization: X</a:t>
            </a:r>
            <a:r>
              <a:rPr lang="en-US" sz="900" dirty="0">
                <a:latin typeface="Consolas"/>
                <a:cs typeface="Consolas"/>
              </a:rPr>
              <a:t>-Matrix origin</a:t>
            </a:r>
            <a:r>
              <a:rPr lang="en-US" sz="900" dirty="0" smtClean="0">
                <a:latin typeface="Consolas"/>
                <a:cs typeface="Consolas"/>
              </a:rPr>
              <a:t>=</a:t>
            </a:r>
            <a:r>
              <a:rPr lang="en-US" sz="900" dirty="0" err="1" smtClean="0">
                <a:latin typeface="Consolas"/>
                <a:cs typeface="Consolas"/>
              </a:rPr>
              <a:t>matrix.org,</a:t>
            </a:r>
            <a:r>
              <a:rPr lang="en-US" sz="900" dirty="0" err="1">
                <a:latin typeface="Consolas"/>
                <a:cs typeface="Consolas"/>
              </a:rPr>
              <a:t>key</a:t>
            </a:r>
            <a:r>
              <a:rPr lang="en-US" sz="900" dirty="0" smtClean="0">
                <a:latin typeface="Consolas"/>
                <a:cs typeface="Consolas"/>
              </a:rPr>
              <a:t>=”</a:t>
            </a:r>
            <a:r>
              <a:rPr lang="es-ES_tradnl" sz="900" dirty="0" smtClean="0">
                <a:latin typeface="Consolas"/>
                <a:cs typeface="Consolas"/>
              </a:rPr>
              <a:t>898be4…</a:t>
            </a:r>
            <a:r>
              <a:rPr lang="en-US" sz="900" dirty="0" smtClean="0">
                <a:latin typeface="Consolas"/>
                <a:cs typeface="Consolas"/>
              </a:rPr>
              <a:t>”,</a:t>
            </a:r>
            <a:r>
              <a:rPr lang="en-US" sz="900" dirty="0">
                <a:latin typeface="Consolas"/>
                <a:cs typeface="Consolas"/>
              </a:rPr>
              <a:t>sig=“</a:t>
            </a:r>
            <a:r>
              <a:rPr lang="en-US" sz="900" dirty="0" smtClean="0">
                <a:latin typeface="Consolas"/>
                <a:cs typeface="Consolas"/>
              </a:rPr>
              <a:t>j7JXfIcPFDWl1pdJz…”’ </a:t>
            </a:r>
            <a:r>
              <a:rPr lang="en-US" sz="900" dirty="0">
                <a:latin typeface="Consolas"/>
                <a:cs typeface="Consolas"/>
              </a:rPr>
              <a:t>–d </a:t>
            </a:r>
            <a:r>
              <a:rPr lang="en-US" sz="900" dirty="0" smtClean="0">
                <a:solidFill>
                  <a:schemeClr val="accent4"/>
                </a:solidFill>
                <a:latin typeface="Consolas"/>
                <a:cs typeface="Consolas"/>
              </a:rPr>
              <a:t>‘{</a:t>
            </a:r>
            <a:endParaRPr lang="en-US" sz="900" dirty="0">
              <a:solidFill>
                <a:schemeClr val="accent4"/>
              </a:solidFill>
              <a:latin typeface="Consolas"/>
              <a:cs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    "</a:t>
            </a:r>
            <a:r>
              <a:rPr lang="en-US" sz="900" dirty="0" err="1">
                <a:solidFill>
                  <a:schemeClr val="accent4"/>
                </a:solidFill>
                <a:latin typeface="Consolas"/>
                <a:cs typeface="Consolas"/>
              </a:rPr>
              <a:t>ts</a:t>
            </a: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": 1413414391521,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    "origin": "</a:t>
            </a:r>
            <a:r>
              <a:rPr lang="en-US" sz="900" dirty="0" err="1">
                <a:solidFill>
                  <a:schemeClr val="accent4"/>
                </a:solidFill>
                <a:latin typeface="Consolas"/>
                <a:cs typeface="Consolas"/>
              </a:rPr>
              <a:t>matrix.org</a:t>
            </a: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",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    "destination": "</a:t>
            </a:r>
            <a:r>
              <a:rPr lang="en-US" sz="900" dirty="0" err="1">
                <a:solidFill>
                  <a:schemeClr val="accent4"/>
                </a:solidFill>
                <a:latin typeface="Consolas"/>
                <a:cs typeface="Consolas"/>
              </a:rPr>
              <a:t>alice.com</a:t>
            </a: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",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    "</a:t>
            </a:r>
            <a:r>
              <a:rPr lang="en-US" sz="900" dirty="0" err="1">
                <a:solidFill>
                  <a:schemeClr val="accent4"/>
                </a:solidFill>
                <a:latin typeface="Consolas"/>
                <a:cs typeface="Consolas"/>
              </a:rPr>
              <a:t>prev_ids</a:t>
            </a: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": ["e1da392e61898be4d2009b9fecce5325"],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    "</a:t>
            </a:r>
            <a:r>
              <a:rPr lang="en-US" sz="900" dirty="0" err="1">
                <a:solidFill>
                  <a:schemeClr val="accent4"/>
                </a:solidFill>
                <a:latin typeface="Consolas"/>
                <a:cs typeface="Consolas"/>
              </a:rPr>
              <a:t>pdus</a:t>
            </a: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": [{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        "age": 314,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        "content": {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            "body": "hello world",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            "</a:t>
            </a:r>
            <a:r>
              <a:rPr lang="en-US" sz="900" dirty="0" err="1">
                <a:solidFill>
                  <a:schemeClr val="accent4"/>
                </a:solidFill>
                <a:latin typeface="Consolas"/>
                <a:cs typeface="Consolas"/>
              </a:rPr>
              <a:t>msgtype</a:t>
            </a: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": "</a:t>
            </a:r>
            <a:r>
              <a:rPr lang="en-US" sz="900" dirty="0" err="1">
                <a:solidFill>
                  <a:schemeClr val="accent4"/>
                </a:solidFill>
                <a:latin typeface="Consolas"/>
                <a:cs typeface="Consolas"/>
              </a:rPr>
              <a:t>m.text</a:t>
            </a: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"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        },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        "context": "!</a:t>
            </a:r>
            <a:r>
              <a:rPr lang="en-US" sz="900" dirty="0" err="1">
                <a:solidFill>
                  <a:schemeClr val="accent4"/>
                </a:solidFill>
                <a:latin typeface="Consolas"/>
                <a:cs typeface="Consolas"/>
              </a:rPr>
              <a:t>fkILCTRBTHhftNYgkP:matrix.org</a:t>
            </a: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",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        "depth": 26,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        "hashes": {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            "sha256": "MqVORjmjauxBDBzSyN2+Yu+KJxw0oxrrJyuPW8NpELs"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        },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        "</a:t>
            </a:r>
            <a:r>
              <a:rPr lang="en-US" sz="900" dirty="0" err="1">
                <a:solidFill>
                  <a:schemeClr val="accent4"/>
                </a:solidFill>
                <a:latin typeface="Consolas"/>
                <a:cs typeface="Consolas"/>
              </a:rPr>
              <a:t>is_state</a:t>
            </a: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": false,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        "origin": "</a:t>
            </a:r>
            <a:r>
              <a:rPr lang="en-US" sz="900" dirty="0" err="1">
                <a:solidFill>
                  <a:schemeClr val="accent4"/>
                </a:solidFill>
                <a:latin typeface="Consolas"/>
                <a:cs typeface="Consolas"/>
              </a:rPr>
              <a:t>matrix.org</a:t>
            </a: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",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        "</a:t>
            </a:r>
            <a:r>
              <a:rPr lang="en-US" sz="900" dirty="0" err="1">
                <a:solidFill>
                  <a:schemeClr val="accent4"/>
                </a:solidFill>
                <a:latin typeface="Consolas"/>
                <a:cs typeface="Consolas"/>
              </a:rPr>
              <a:t>pdu_id</a:t>
            </a: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": "</a:t>
            </a:r>
            <a:r>
              <a:rPr lang="en-US" sz="900" dirty="0" err="1">
                <a:solidFill>
                  <a:schemeClr val="accent4"/>
                </a:solidFill>
                <a:latin typeface="Consolas"/>
                <a:cs typeface="Consolas"/>
              </a:rPr>
              <a:t>rKQFuZQawa</a:t>
            </a: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",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        "</a:t>
            </a:r>
            <a:r>
              <a:rPr lang="en-US" sz="900" dirty="0" err="1">
                <a:solidFill>
                  <a:schemeClr val="accent4"/>
                </a:solidFill>
                <a:latin typeface="Consolas"/>
                <a:cs typeface="Consolas"/>
              </a:rPr>
              <a:t>pdu_type</a:t>
            </a: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": "</a:t>
            </a:r>
            <a:r>
              <a:rPr lang="en-US" sz="900" dirty="0" err="1">
                <a:solidFill>
                  <a:schemeClr val="accent4"/>
                </a:solidFill>
                <a:latin typeface="Consolas"/>
                <a:cs typeface="Consolas"/>
              </a:rPr>
              <a:t>m.room.message</a:t>
            </a: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",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        "</a:t>
            </a:r>
            <a:r>
              <a:rPr lang="en-US" sz="900" dirty="0" err="1">
                <a:solidFill>
                  <a:schemeClr val="accent4"/>
                </a:solidFill>
                <a:latin typeface="Consolas"/>
                <a:cs typeface="Consolas"/>
              </a:rPr>
              <a:t>prev_pdus</a:t>
            </a: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": [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            ["</a:t>
            </a:r>
            <a:r>
              <a:rPr lang="en-US" sz="900" dirty="0" err="1">
                <a:solidFill>
                  <a:schemeClr val="accent4"/>
                </a:solidFill>
                <a:latin typeface="Consolas"/>
                <a:cs typeface="Consolas"/>
              </a:rPr>
              <a:t>PaBNREEuZj</a:t>
            </a: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", "</a:t>
            </a:r>
            <a:r>
              <a:rPr lang="en-US" sz="900" dirty="0" err="1">
                <a:solidFill>
                  <a:schemeClr val="accent4"/>
                </a:solidFill>
                <a:latin typeface="Consolas"/>
                <a:cs typeface="Consolas"/>
              </a:rPr>
              <a:t>matrix.org</a:t>
            </a: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"]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        ],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        "signatures": {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            "</a:t>
            </a:r>
            <a:r>
              <a:rPr lang="en-US" sz="900" dirty="0" err="1">
                <a:solidFill>
                  <a:schemeClr val="accent4"/>
                </a:solidFill>
                <a:latin typeface="Consolas"/>
                <a:cs typeface="Consolas"/>
              </a:rPr>
              <a:t>matrix.org</a:t>
            </a: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": {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                "ed25519:auto": "</a:t>
            </a:r>
            <a:r>
              <a:rPr lang="en-US" sz="900" dirty="0" err="1">
                <a:solidFill>
                  <a:schemeClr val="accent4"/>
                </a:solidFill>
                <a:latin typeface="Consolas"/>
                <a:cs typeface="Consolas"/>
              </a:rPr>
              <a:t>jZXTwAH</a:t>
            </a: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/7EZbjHFhIFg8Xj6HGoSI+j7JXfIcPFDWl1pdJz+JJPMHTDIZRha75oJ7lg7UM+CnhNAayHWZsUY3Ag"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            }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        },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        "</a:t>
            </a:r>
            <a:r>
              <a:rPr lang="en-US" sz="900" dirty="0" err="1">
                <a:solidFill>
                  <a:schemeClr val="accent4"/>
                </a:solidFill>
                <a:latin typeface="Consolas"/>
                <a:cs typeface="Consolas"/>
              </a:rPr>
              <a:t>origin_server_ts</a:t>
            </a: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": 1413414391521,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        "</a:t>
            </a:r>
            <a:r>
              <a:rPr lang="en-US" sz="900" dirty="0" err="1">
                <a:solidFill>
                  <a:schemeClr val="accent4"/>
                </a:solidFill>
                <a:latin typeface="Consolas"/>
                <a:cs typeface="Consolas"/>
              </a:rPr>
              <a:t>user_id</a:t>
            </a: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": "@</a:t>
            </a:r>
            <a:r>
              <a:rPr lang="en-US" sz="900" dirty="0" err="1">
                <a:solidFill>
                  <a:schemeClr val="accent4"/>
                </a:solidFill>
                <a:latin typeface="Consolas"/>
                <a:cs typeface="Consolas"/>
              </a:rPr>
              <a:t>matthew:matrix.org</a:t>
            </a: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"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accent4"/>
                </a:solidFill>
                <a:latin typeface="Consolas"/>
                <a:cs typeface="Consolas"/>
              </a:rPr>
              <a:t>    }]</a:t>
            </a:r>
          </a:p>
          <a:p>
            <a:pPr marL="0" indent="0">
              <a:buNone/>
            </a:pPr>
            <a:r>
              <a:rPr lang="en-US" sz="900" dirty="0" smtClean="0">
                <a:solidFill>
                  <a:schemeClr val="accent4"/>
                </a:solidFill>
                <a:latin typeface="Consolas"/>
                <a:cs typeface="Consolas"/>
              </a:rPr>
              <a:t>}’</a:t>
            </a:r>
            <a:r>
              <a:rPr lang="en-US" sz="900" dirty="0" smtClean="0">
                <a:latin typeface="Consolas"/>
                <a:cs typeface="Consolas"/>
              </a:rPr>
              <a:t> </a:t>
            </a:r>
            <a:r>
              <a:rPr lang="en-US" sz="900" dirty="0" smtClean="0">
                <a:solidFill>
                  <a:srgbClr val="008000"/>
                </a:solidFill>
                <a:latin typeface="Consolas"/>
                <a:cs typeface="Consolas"/>
              </a:rPr>
              <a:t>https://alice.com:8448/_matrix/federation</a:t>
            </a:r>
            <a:r>
              <a:rPr lang="en-US" sz="900" dirty="0">
                <a:solidFill>
                  <a:srgbClr val="008000"/>
                </a:solidFill>
                <a:latin typeface="Consolas"/>
                <a:cs typeface="Consolas"/>
              </a:rPr>
              <a:t>/v1/send/916d630ea616342b42e98a3be0b74113</a:t>
            </a:r>
          </a:p>
          <a:p>
            <a:pPr marL="0" indent="0">
              <a:buNone/>
            </a:pPr>
            <a:endParaRPr lang="en-US" sz="900" dirty="0">
              <a:latin typeface="Consolas"/>
              <a:cs typeface="Consolas"/>
            </a:endParaRPr>
          </a:p>
          <a:p>
            <a:pPr marL="0" indent="0">
              <a:buNone/>
            </a:pPr>
            <a:endParaRPr lang="en-US" sz="900" dirty="0">
              <a:latin typeface="Consolas"/>
              <a:cs typeface="Consolas"/>
            </a:endParaRPr>
          </a:p>
          <a:p>
            <a:pPr marL="0" indent="0">
              <a:buNone/>
            </a:pPr>
            <a:endParaRPr lang="en-US" sz="900" dirty="0">
              <a:latin typeface="Consolas"/>
              <a:cs typeface="Consola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689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Services (AS)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700" dirty="0" smtClean="0"/>
              <a:t>Extensible custom application logic</a:t>
            </a:r>
          </a:p>
          <a:p>
            <a:r>
              <a:rPr lang="en-US" sz="2700" dirty="0" smtClean="0"/>
              <a:t>They have privileged access to the server (granted by the admin).</a:t>
            </a:r>
          </a:p>
          <a:p>
            <a:r>
              <a:rPr lang="en-US" sz="2700" dirty="0" smtClean="0"/>
              <a:t>They can subscribe to wide ranges of server traffic (e.g. events which match a range of rooms, or a range of users)</a:t>
            </a:r>
          </a:p>
          <a:p>
            <a:r>
              <a:rPr lang="en-US" sz="2700" dirty="0" smtClean="0"/>
              <a:t>They can masquerade as 'virtual users'.</a:t>
            </a:r>
          </a:p>
          <a:p>
            <a:r>
              <a:rPr lang="en-US" sz="2700" dirty="0" smtClean="0"/>
              <a:t>They can lazy-create 'virtual rooms'</a:t>
            </a:r>
          </a:p>
          <a:p>
            <a:r>
              <a:rPr lang="en-US" sz="2700" dirty="0" smtClean="0"/>
              <a:t>They can receive traffic by push.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6965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Uses for AS API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Gateways to other </a:t>
            </a:r>
            <a:r>
              <a:rPr lang="en-US" dirty="0" err="1" smtClean="0"/>
              <a:t>comms</a:t>
            </a:r>
            <a:r>
              <a:rPr lang="en-US" dirty="0" smtClean="0"/>
              <a:t> platforms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Data manipulation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Filtering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Translation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Indexing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Mining</a:t>
            </a:r>
          </a:p>
          <a:p>
            <a:pPr lvl="1">
              <a:lnSpc>
                <a:spcPct val="120000"/>
              </a:lnSpc>
            </a:pPr>
            <a:r>
              <a:rPr lang="en-US" dirty="0" err="1" smtClean="0"/>
              <a:t>Visualisation</a:t>
            </a:r>
            <a:endParaRPr lang="en-US" dirty="0" smtClean="0"/>
          </a:p>
          <a:p>
            <a:pPr lvl="1">
              <a:lnSpc>
                <a:spcPct val="120000"/>
              </a:lnSpc>
            </a:pPr>
            <a:r>
              <a:rPr lang="en-US" dirty="0" smtClean="0"/>
              <a:t>Orchestration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Application Logic (e.g. bots, IVR services)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875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trivial application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 smtClean="0">
                <a:latin typeface="Consolas"/>
                <a:cs typeface="Consolas"/>
              </a:rPr>
              <a:t>import</a:t>
            </a:r>
            <a:r>
              <a:rPr lang="en-US" sz="1600" dirty="0" smtClean="0">
                <a:latin typeface="Consolas"/>
                <a:cs typeface="Consolas"/>
              </a:rPr>
              <a:t> </a:t>
            </a:r>
            <a:r>
              <a:rPr lang="en-US" sz="1600" b="1" dirty="0" err="1">
                <a:latin typeface="Consolas"/>
                <a:cs typeface="Consolas"/>
              </a:rPr>
              <a:t>json</a:t>
            </a:r>
            <a:r>
              <a:rPr lang="en-US" sz="1600" dirty="0">
                <a:latin typeface="Consolas"/>
                <a:cs typeface="Consolas"/>
              </a:rPr>
              <a:t>, </a:t>
            </a:r>
            <a:r>
              <a:rPr lang="en-US" sz="1600" b="1" dirty="0">
                <a:latin typeface="Consolas"/>
                <a:cs typeface="Consolas"/>
              </a:rPr>
              <a:t>requests</a:t>
            </a:r>
            <a:r>
              <a:rPr lang="en-US" sz="1600" dirty="0">
                <a:latin typeface="Consolas"/>
                <a:cs typeface="Consolas"/>
              </a:rPr>
              <a:t>  # we will use this later</a:t>
            </a:r>
          </a:p>
          <a:p>
            <a:pPr marL="0" indent="0">
              <a:buNone/>
            </a:pPr>
            <a:r>
              <a:rPr lang="en-US" sz="1600" b="1" dirty="0">
                <a:latin typeface="Consolas"/>
                <a:cs typeface="Consolas"/>
              </a:rPr>
              <a:t>from</a:t>
            </a:r>
            <a:r>
              <a:rPr lang="en-US" sz="1600" dirty="0">
                <a:latin typeface="Consolas"/>
                <a:cs typeface="Consolas"/>
              </a:rPr>
              <a:t> </a:t>
            </a:r>
            <a:r>
              <a:rPr lang="en-US" sz="1600" b="1" dirty="0">
                <a:latin typeface="Consolas"/>
                <a:cs typeface="Consolas"/>
              </a:rPr>
              <a:t>flask</a:t>
            </a:r>
            <a:r>
              <a:rPr lang="en-US" sz="1600" dirty="0">
                <a:latin typeface="Consolas"/>
                <a:cs typeface="Consolas"/>
              </a:rPr>
              <a:t> </a:t>
            </a:r>
            <a:r>
              <a:rPr lang="en-US" sz="1600" b="1" dirty="0">
                <a:latin typeface="Consolas"/>
                <a:cs typeface="Consolas"/>
              </a:rPr>
              <a:t>import</a:t>
            </a:r>
            <a:r>
              <a:rPr lang="en-US" sz="1600" dirty="0">
                <a:latin typeface="Consolas"/>
                <a:cs typeface="Consolas"/>
              </a:rPr>
              <a:t> Flask, </a:t>
            </a:r>
            <a:r>
              <a:rPr lang="en-US" sz="1600" dirty="0" err="1">
                <a:latin typeface="Consolas"/>
                <a:cs typeface="Consolas"/>
              </a:rPr>
              <a:t>jsonify</a:t>
            </a:r>
            <a:r>
              <a:rPr lang="en-US" sz="1600" dirty="0">
                <a:latin typeface="Consolas"/>
                <a:cs typeface="Consolas"/>
              </a:rPr>
              <a:t>, request</a:t>
            </a:r>
          </a:p>
          <a:p>
            <a:pPr marL="0" indent="0">
              <a:buNone/>
            </a:pPr>
            <a:r>
              <a:rPr lang="en-US" sz="1600" dirty="0">
                <a:latin typeface="Consolas"/>
                <a:cs typeface="Consolas"/>
              </a:rPr>
              <a:t>app = Flask(__name__)</a:t>
            </a:r>
          </a:p>
          <a:p>
            <a:pPr marL="0" indent="0">
              <a:buNone/>
            </a:pPr>
            <a:endParaRPr lang="en-US" sz="1600" dirty="0">
              <a:latin typeface="Consolas"/>
              <a:cs typeface="Consolas"/>
            </a:endParaRPr>
          </a:p>
          <a:p>
            <a:pPr marL="0" indent="0">
              <a:buNone/>
            </a:pPr>
            <a:r>
              <a:rPr lang="en-US" sz="1600" b="1" dirty="0">
                <a:latin typeface="Consolas"/>
                <a:cs typeface="Consolas"/>
              </a:rPr>
              <a:t>@</a:t>
            </a:r>
            <a:r>
              <a:rPr lang="en-US" sz="1600" b="1" dirty="0" err="1">
                <a:latin typeface="Consolas"/>
                <a:cs typeface="Consolas"/>
              </a:rPr>
              <a:t>app.route</a:t>
            </a:r>
            <a:r>
              <a:rPr lang="en-US" sz="1600" dirty="0">
                <a:latin typeface="Consolas"/>
                <a:cs typeface="Consolas"/>
              </a:rPr>
              <a:t>("/transactions/&lt;transaction&gt;", methods=["PUT"])</a:t>
            </a:r>
          </a:p>
          <a:p>
            <a:pPr marL="0" indent="0">
              <a:buNone/>
            </a:pPr>
            <a:r>
              <a:rPr lang="en-US" sz="1600" b="1" dirty="0" err="1">
                <a:latin typeface="Consolas"/>
                <a:cs typeface="Consolas"/>
              </a:rPr>
              <a:t>def</a:t>
            </a:r>
            <a:r>
              <a:rPr lang="en-US" sz="1600" dirty="0">
                <a:latin typeface="Consolas"/>
                <a:cs typeface="Consolas"/>
              </a:rPr>
              <a:t> </a:t>
            </a:r>
            <a:r>
              <a:rPr lang="en-US" sz="1600" b="1" dirty="0" err="1">
                <a:latin typeface="Consolas"/>
                <a:cs typeface="Consolas"/>
              </a:rPr>
              <a:t>on_receive_events</a:t>
            </a:r>
            <a:r>
              <a:rPr lang="en-US" sz="1600" dirty="0">
                <a:latin typeface="Consolas"/>
                <a:cs typeface="Consolas"/>
              </a:rPr>
              <a:t>(transaction):</a:t>
            </a:r>
          </a:p>
          <a:p>
            <a:pPr marL="0" indent="0">
              <a:buNone/>
            </a:pPr>
            <a:r>
              <a:rPr lang="en-US" sz="1600" dirty="0">
                <a:latin typeface="Consolas"/>
                <a:cs typeface="Consolas"/>
              </a:rPr>
              <a:t>    events = </a:t>
            </a:r>
            <a:r>
              <a:rPr lang="en-US" sz="1600" dirty="0" err="1">
                <a:latin typeface="Consolas"/>
                <a:cs typeface="Consolas"/>
              </a:rPr>
              <a:t>request.get_json</a:t>
            </a:r>
            <a:r>
              <a:rPr lang="en-US" sz="1600" dirty="0">
                <a:latin typeface="Consolas"/>
                <a:cs typeface="Consolas"/>
              </a:rPr>
              <a:t>()["events"]</a:t>
            </a:r>
          </a:p>
          <a:p>
            <a:pPr marL="0" indent="0">
              <a:buNone/>
            </a:pPr>
            <a:r>
              <a:rPr lang="en-US" sz="1600" dirty="0">
                <a:latin typeface="Consolas"/>
                <a:cs typeface="Consolas"/>
              </a:rPr>
              <a:t>    </a:t>
            </a:r>
            <a:r>
              <a:rPr lang="en-US" sz="1600" b="1" dirty="0">
                <a:latin typeface="Consolas"/>
                <a:cs typeface="Consolas"/>
              </a:rPr>
              <a:t>for</a:t>
            </a:r>
            <a:r>
              <a:rPr lang="en-US" sz="1600" dirty="0">
                <a:latin typeface="Consolas"/>
                <a:cs typeface="Consolas"/>
              </a:rPr>
              <a:t> event </a:t>
            </a:r>
            <a:r>
              <a:rPr lang="en-US" sz="1600" b="1" dirty="0">
                <a:latin typeface="Consolas"/>
                <a:cs typeface="Consolas"/>
              </a:rPr>
              <a:t>in</a:t>
            </a:r>
            <a:r>
              <a:rPr lang="en-US" sz="1600" dirty="0">
                <a:latin typeface="Consolas"/>
                <a:cs typeface="Consolas"/>
              </a:rPr>
              <a:t> events:</a:t>
            </a:r>
          </a:p>
          <a:p>
            <a:pPr marL="0" indent="0">
              <a:buNone/>
            </a:pPr>
            <a:r>
              <a:rPr lang="en-US" sz="1600" dirty="0">
                <a:latin typeface="Consolas"/>
                <a:cs typeface="Consolas"/>
              </a:rPr>
              <a:t>        </a:t>
            </a:r>
            <a:r>
              <a:rPr lang="en-US" sz="1600" b="1" dirty="0">
                <a:latin typeface="Consolas"/>
                <a:cs typeface="Consolas"/>
              </a:rPr>
              <a:t>print</a:t>
            </a:r>
            <a:r>
              <a:rPr lang="en-US" sz="1600" dirty="0">
                <a:latin typeface="Consolas"/>
                <a:cs typeface="Consolas"/>
              </a:rPr>
              <a:t> "User: %s Room: %s" % (event["</a:t>
            </a:r>
            <a:r>
              <a:rPr lang="en-US" sz="1600" dirty="0" err="1">
                <a:latin typeface="Consolas"/>
                <a:cs typeface="Consolas"/>
              </a:rPr>
              <a:t>user_id</a:t>
            </a:r>
            <a:r>
              <a:rPr lang="en-US" sz="1600" dirty="0">
                <a:latin typeface="Consolas"/>
                <a:cs typeface="Consolas"/>
              </a:rPr>
              <a:t>"], event["</a:t>
            </a:r>
            <a:r>
              <a:rPr lang="en-US" sz="1600" dirty="0" err="1">
                <a:latin typeface="Consolas"/>
                <a:cs typeface="Consolas"/>
              </a:rPr>
              <a:t>room_id</a:t>
            </a:r>
            <a:r>
              <a:rPr lang="en-US" sz="1600" dirty="0">
                <a:latin typeface="Consolas"/>
                <a:cs typeface="Consolas"/>
              </a:rPr>
              <a:t>"])</a:t>
            </a:r>
          </a:p>
          <a:p>
            <a:pPr marL="0" indent="0">
              <a:buNone/>
            </a:pPr>
            <a:r>
              <a:rPr lang="en-US" sz="1600" dirty="0">
                <a:latin typeface="Consolas"/>
                <a:cs typeface="Consolas"/>
              </a:rPr>
              <a:t>        </a:t>
            </a:r>
            <a:r>
              <a:rPr lang="en-US" sz="1600" b="1" dirty="0">
                <a:latin typeface="Consolas"/>
                <a:cs typeface="Consolas"/>
              </a:rPr>
              <a:t>print</a:t>
            </a:r>
            <a:r>
              <a:rPr lang="en-US" sz="1600" dirty="0">
                <a:latin typeface="Consolas"/>
                <a:cs typeface="Consolas"/>
              </a:rPr>
              <a:t> "Event Type: %s" % event["type"]</a:t>
            </a:r>
          </a:p>
          <a:p>
            <a:pPr marL="0" indent="0">
              <a:buNone/>
            </a:pPr>
            <a:r>
              <a:rPr lang="en-US" sz="1600" dirty="0">
                <a:latin typeface="Consolas"/>
                <a:cs typeface="Consolas"/>
              </a:rPr>
              <a:t>        </a:t>
            </a:r>
            <a:r>
              <a:rPr lang="en-US" sz="1600" b="1" dirty="0">
                <a:latin typeface="Consolas"/>
                <a:cs typeface="Consolas"/>
              </a:rPr>
              <a:t>print</a:t>
            </a:r>
            <a:r>
              <a:rPr lang="en-US" sz="1600" dirty="0">
                <a:latin typeface="Consolas"/>
                <a:cs typeface="Consolas"/>
              </a:rPr>
              <a:t> "Content: %s" % event["content"]</a:t>
            </a:r>
          </a:p>
          <a:p>
            <a:pPr marL="0" indent="0">
              <a:buNone/>
            </a:pPr>
            <a:r>
              <a:rPr lang="en-US" sz="1600" dirty="0">
                <a:latin typeface="Consolas"/>
                <a:cs typeface="Consolas"/>
              </a:rPr>
              <a:t>    </a:t>
            </a:r>
            <a:r>
              <a:rPr lang="en-US" sz="1600" b="1" dirty="0">
                <a:latin typeface="Consolas"/>
                <a:cs typeface="Consolas"/>
              </a:rPr>
              <a:t>return</a:t>
            </a:r>
            <a:r>
              <a:rPr lang="en-US" sz="1600" dirty="0">
                <a:latin typeface="Consolas"/>
                <a:cs typeface="Consolas"/>
              </a:rPr>
              <a:t> </a:t>
            </a:r>
            <a:r>
              <a:rPr lang="en-US" sz="1600" dirty="0" err="1">
                <a:latin typeface="Consolas"/>
                <a:cs typeface="Consolas"/>
              </a:rPr>
              <a:t>jsonify</a:t>
            </a:r>
            <a:r>
              <a:rPr lang="en-US" sz="1600" dirty="0">
                <a:latin typeface="Consolas"/>
                <a:cs typeface="Consolas"/>
              </a:rPr>
              <a:t>({})</a:t>
            </a:r>
          </a:p>
          <a:p>
            <a:pPr marL="0" indent="0">
              <a:buNone/>
            </a:pPr>
            <a:endParaRPr lang="en-US" sz="1600" dirty="0">
              <a:latin typeface="Consolas"/>
              <a:cs typeface="Consolas"/>
            </a:endParaRPr>
          </a:p>
          <a:p>
            <a:pPr marL="0" indent="0">
              <a:buNone/>
            </a:pPr>
            <a:r>
              <a:rPr lang="fr-FR" sz="1600" b="1" dirty="0">
                <a:latin typeface="Consolas"/>
                <a:cs typeface="Consolas"/>
              </a:rPr>
              <a:t>if</a:t>
            </a:r>
            <a:r>
              <a:rPr lang="fr-FR" sz="1600" dirty="0">
                <a:latin typeface="Consolas"/>
                <a:cs typeface="Consolas"/>
              </a:rPr>
              <a:t> __</a:t>
            </a:r>
            <a:r>
              <a:rPr lang="fr-FR" sz="1600" dirty="0" err="1">
                <a:latin typeface="Consolas"/>
                <a:cs typeface="Consolas"/>
              </a:rPr>
              <a:t>name</a:t>
            </a:r>
            <a:r>
              <a:rPr lang="fr-FR" sz="1600" dirty="0">
                <a:latin typeface="Consolas"/>
                <a:cs typeface="Consolas"/>
              </a:rPr>
              <a:t>__ == "__main__":</a:t>
            </a:r>
          </a:p>
          <a:p>
            <a:pPr marL="0" indent="0">
              <a:buNone/>
            </a:pPr>
            <a:r>
              <a:rPr lang="fr-FR" sz="1600" dirty="0">
                <a:latin typeface="Consolas"/>
                <a:cs typeface="Consolas"/>
              </a:rPr>
              <a:t>    </a:t>
            </a:r>
            <a:r>
              <a:rPr lang="fr-FR" sz="1600" dirty="0" err="1">
                <a:latin typeface="Consolas"/>
                <a:cs typeface="Consolas"/>
              </a:rPr>
              <a:t>app.run</a:t>
            </a:r>
            <a:r>
              <a:rPr lang="fr-FR" sz="1600" dirty="0">
                <a:latin typeface="Consolas"/>
                <a:cs typeface="Consolas"/>
              </a:rPr>
              <a:t>()</a:t>
            </a:r>
            <a:endParaRPr lang="en-US" sz="1600" b="1" dirty="0">
              <a:latin typeface="Consolas"/>
              <a:cs typeface="Consola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9354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Oval 46"/>
          <p:cNvSpPr/>
          <p:nvPr/>
        </p:nvSpPr>
        <p:spPr>
          <a:xfrm rot="6300000">
            <a:off x="1670242" y="1892068"/>
            <a:ext cx="3359041" cy="327857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429736" y="6776073"/>
            <a:ext cx="2369690" cy="397343"/>
          </a:xfrm>
        </p:spPr>
        <p:txBody>
          <a:bodyPr/>
          <a:lstStyle/>
          <a:p>
            <a:fld id="{9C61A974-92BA-438E-8709-345F7C27F7F7}" type="slidenum">
              <a:rPr lang="en-US" smtClean="0"/>
              <a:t>26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404664"/>
            <a:ext cx="8229600" cy="76944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Helvetica Neue" panose="02000503000000020004" pitchFamily="2"/>
                <a:ea typeface="+mj-ea"/>
                <a:cs typeface="+mj-cs"/>
              </a:defRPr>
            </a:lvl1pPr>
          </a:lstStyle>
          <a:p>
            <a:r>
              <a:rPr lang="en-US" dirty="0" smtClean="0"/>
              <a:t>Matrix </a:t>
            </a:r>
            <a:r>
              <a:rPr lang="en-US" dirty="0" smtClean="0"/>
              <a:t>Bridging with </a:t>
            </a:r>
            <a:r>
              <a:rPr lang="en-US" dirty="0" err="1" smtClean="0"/>
              <a:t>ASes</a:t>
            </a:r>
            <a:endParaRPr lang="en-US" dirty="0"/>
          </a:p>
        </p:txBody>
      </p:sp>
      <p:sp>
        <p:nvSpPr>
          <p:cNvPr id="95" name="Oval 94"/>
          <p:cNvSpPr/>
          <p:nvPr/>
        </p:nvSpPr>
        <p:spPr>
          <a:xfrm rot="6300000">
            <a:off x="3961934" y="1610741"/>
            <a:ext cx="4544458" cy="443559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 rot="6300000" flipH="1">
            <a:off x="6282247" y="2199020"/>
            <a:ext cx="471891" cy="14762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6300000" flipH="1" flipV="1">
            <a:off x="5631943" y="3442841"/>
            <a:ext cx="1604722" cy="109349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H="1">
            <a:off x="4572000" y="2762870"/>
            <a:ext cx="1414113" cy="882154"/>
          </a:xfrm>
          <a:prstGeom prst="line">
            <a:avLst/>
          </a:prstGeom>
          <a:ln w="28575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6300000">
            <a:off x="7238388" y="2894402"/>
            <a:ext cx="533366" cy="55068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6300000" flipV="1">
            <a:off x="6846906" y="2934898"/>
            <a:ext cx="726158" cy="11196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6300000">
            <a:off x="5782379" y="2264657"/>
            <a:ext cx="746332" cy="15306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6300000" flipV="1">
            <a:off x="5569624" y="2140457"/>
            <a:ext cx="437081" cy="524751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6300000" flipH="1" flipV="1">
            <a:off x="5430849" y="2389536"/>
            <a:ext cx="329902" cy="717542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6300000" flipH="1">
            <a:off x="5859332" y="4499706"/>
            <a:ext cx="353468" cy="793619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6300000" flipH="1">
            <a:off x="5442671" y="4819421"/>
            <a:ext cx="1015455" cy="793619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rot="6300000" flipH="1">
            <a:off x="5303867" y="4925928"/>
            <a:ext cx="739449" cy="146522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6300000" flipH="1" flipV="1">
            <a:off x="5048296" y="4443898"/>
            <a:ext cx="512716" cy="67813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 rot="6300000">
            <a:off x="6850163" y="3036152"/>
            <a:ext cx="639849" cy="6398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6300000">
            <a:off x="5378594" y="4303176"/>
            <a:ext cx="639849" cy="6398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6300000">
            <a:off x="5634401" y="2411158"/>
            <a:ext cx="639849" cy="6398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 rot="6300000">
            <a:off x="7647264" y="2790621"/>
            <a:ext cx="385583" cy="385583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 rot="6300000">
            <a:off x="7039856" y="2438604"/>
            <a:ext cx="385583" cy="385583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 rot="6300000">
            <a:off x="6133264" y="1807758"/>
            <a:ext cx="385583" cy="385583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 rot="6300000">
            <a:off x="5395738" y="1941349"/>
            <a:ext cx="385583" cy="385583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 rot="6300000">
            <a:off x="6176107" y="4975875"/>
            <a:ext cx="385583" cy="385583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 rot="6300000">
            <a:off x="5455874" y="5182485"/>
            <a:ext cx="385583" cy="385583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 rot="6300000">
            <a:off x="4717997" y="4750040"/>
            <a:ext cx="385583" cy="385583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 rot="6300000">
            <a:off x="6009486" y="5616567"/>
            <a:ext cx="385583" cy="385583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 rot="6300000">
            <a:off x="7506489" y="4098439"/>
            <a:ext cx="639849" cy="639849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 rot="6300000">
            <a:off x="6976559" y="4903984"/>
            <a:ext cx="639849" cy="639849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Straight Connector 44"/>
          <p:cNvCxnSpPr/>
          <p:nvPr/>
        </p:nvCxnSpPr>
        <p:spPr>
          <a:xfrm rot="6300000" flipH="1">
            <a:off x="4727864" y="3370475"/>
            <a:ext cx="2109926" cy="39421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>
          <a:xfrm rot="6300000">
            <a:off x="1670242" y="1892068"/>
            <a:ext cx="3359041" cy="3278575"/>
          </a:xfrm>
          <a:prstGeom prst="ellipse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 rot="6300000">
            <a:off x="3063687" y="3066368"/>
            <a:ext cx="746332" cy="153068"/>
          </a:xfrm>
          <a:prstGeom prst="lin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51" name="Straight Connector 50"/>
          <p:cNvCxnSpPr/>
          <p:nvPr/>
        </p:nvCxnSpPr>
        <p:spPr>
          <a:xfrm rot="6300000" flipV="1">
            <a:off x="2850932" y="2942168"/>
            <a:ext cx="437081" cy="524751"/>
          </a:xfrm>
          <a:prstGeom prst="lin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52" name="Straight Connector 51"/>
          <p:cNvCxnSpPr/>
          <p:nvPr/>
        </p:nvCxnSpPr>
        <p:spPr>
          <a:xfrm rot="6300000" flipH="1" flipV="1">
            <a:off x="2712157" y="3191247"/>
            <a:ext cx="329902" cy="717542"/>
          </a:xfrm>
          <a:prstGeom prst="lin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sp>
        <p:nvSpPr>
          <p:cNvPr id="54" name="Oval 53"/>
          <p:cNvSpPr/>
          <p:nvPr/>
        </p:nvSpPr>
        <p:spPr>
          <a:xfrm rot="6300000">
            <a:off x="3414572" y="2609469"/>
            <a:ext cx="385583" cy="385583"/>
          </a:xfrm>
          <a:prstGeom prst="ellips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 rot="6300000">
            <a:off x="2677046" y="2743060"/>
            <a:ext cx="385583" cy="385583"/>
          </a:xfrm>
          <a:prstGeom prst="ellips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 rot="6300000">
            <a:off x="2295076" y="3423700"/>
            <a:ext cx="385583" cy="385583"/>
          </a:xfrm>
          <a:prstGeom prst="ellips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 rot="6300000">
            <a:off x="5013768" y="2621989"/>
            <a:ext cx="385583" cy="385583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 flipH="1" flipV="1">
            <a:off x="3181968" y="3501009"/>
            <a:ext cx="1318024" cy="144015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 rot="6300000">
            <a:off x="4213848" y="3293313"/>
            <a:ext cx="639849" cy="639849"/>
          </a:xfrm>
          <a:prstGeom prst="ellipse">
            <a:avLst/>
          </a:prstGeom>
          <a:solidFill>
            <a:srgbClr val="00B0F0"/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 rot="6300000">
            <a:off x="2915709" y="3212869"/>
            <a:ext cx="639849" cy="639849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7" name="Picture 56" descr="matrix-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723" y="4251461"/>
            <a:ext cx="1123304" cy="4797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11760" y="2092786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Helvetica Neue"/>
                <a:cs typeface="Helvetica Neue"/>
              </a:rPr>
              <a:t>Existing App</a:t>
            </a:r>
          </a:p>
        </p:txBody>
      </p:sp>
    </p:spTree>
    <p:extLst>
      <p:ext uri="{BB962C8B-B14F-4D97-AF65-F5344CB8AC3E}">
        <p14:creationId xmlns:p14="http://schemas.microsoft.com/office/powerpoint/2010/main" val="953932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Kamailio</a:t>
            </a:r>
            <a:r>
              <a:rPr lang="en-US" dirty="0" smtClean="0"/>
              <a:t> SIP&lt;-&gt;Matrix GW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b="1" dirty="0" smtClean="0">
                <a:latin typeface="Consolas"/>
                <a:cs typeface="Consolas"/>
              </a:rPr>
              <a:t>SIP-&gt;Matrix ingress call:</a:t>
            </a:r>
          </a:p>
          <a:p>
            <a:pPr marL="0" indent="0">
              <a:buNone/>
            </a:pPr>
            <a:r>
              <a:rPr lang="en-US" sz="1400" b="1" dirty="0">
                <a:latin typeface="Consolas"/>
                <a:cs typeface="Consolas"/>
              </a:rPr>
              <a:t>--------------------------------------------------</a:t>
            </a:r>
            <a:r>
              <a:rPr lang="en-US" sz="1400" b="1" dirty="0" smtClean="0">
                <a:latin typeface="Consolas"/>
                <a:cs typeface="Consolas"/>
              </a:rPr>
              <a:t>-</a:t>
            </a:r>
          </a:p>
          <a:p>
            <a:pPr marL="0" indent="0">
              <a:buNone/>
            </a:pPr>
            <a:r>
              <a:rPr lang="en-US" sz="1400" b="1" dirty="0" smtClean="0">
                <a:latin typeface="Consolas"/>
                <a:cs typeface="Consolas"/>
              </a:rPr>
              <a:t>-</a:t>
            </a:r>
            <a:r>
              <a:rPr lang="en-US" sz="1400" b="1" dirty="0">
                <a:latin typeface="Consolas"/>
                <a:cs typeface="Consolas"/>
              </a:rPr>
              <a:t>&gt; </a:t>
            </a:r>
            <a:r>
              <a:rPr lang="en-US" sz="1400" b="1" dirty="0" smtClean="0">
                <a:latin typeface="Consolas"/>
                <a:cs typeface="Consolas"/>
              </a:rPr>
              <a:t>SIP INVITE</a:t>
            </a:r>
            <a:endParaRPr lang="en-US" sz="1400" b="1" dirty="0">
              <a:latin typeface="Consolas"/>
              <a:cs typeface="Consolas"/>
            </a:endParaRPr>
          </a:p>
          <a:p>
            <a:pPr marL="0" indent="0">
              <a:buNone/>
            </a:pPr>
            <a:r>
              <a:rPr lang="en-US" sz="1400" b="1" dirty="0">
                <a:latin typeface="Consolas"/>
                <a:cs typeface="Consolas"/>
              </a:rPr>
              <a:t>&lt;- </a:t>
            </a:r>
            <a:r>
              <a:rPr lang="en-US" sz="1400" b="1" dirty="0" smtClean="0">
                <a:latin typeface="Consolas"/>
                <a:cs typeface="Consolas"/>
              </a:rPr>
              <a:t>SIP 100</a:t>
            </a:r>
            <a:endParaRPr lang="en-US" sz="1400" b="1" dirty="0">
              <a:latin typeface="Consolas"/>
              <a:cs typeface="Consolas"/>
            </a:endParaRPr>
          </a:p>
          <a:p>
            <a:pPr marL="0" indent="0">
              <a:buNone/>
            </a:pPr>
            <a:r>
              <a:rPr lang="en-US" sz="1400" b="1" dirty="0">
                <a:latin typeface="Consolas"/>
                <a:cs typeface="Consolas"/>
              </a:rPr>
              <a:t>        create </a:t>
            </a:r>
            <a:r>
              <a:rPr lang="en-US" sz="1400" b="1" dirty="0" smtClean="0">
                <a:latin typeface="Consolas"/>
                <a:cs typeface="Consolas"/>
              </a:rPr>
              <a:t>Matrix room </a:t>
            </a:r>
            <a:r>
              <a:rPr lang="en-US" sz="1400" b="1" dirty="0">
                <a:latin typeface="Consolas"/>
                <a:cs typeface="Consolas"/>
              </a:rPr>
              <a:t>inviting other party </a:t>
            </a:r>
            <a:r>
              <a:rPr lang="en-US" sz="1400" b="1" dirty="0" smtClean="0">
                <a:latin typeface="Consolas"/>
                <a:cs typeface="Consolas"/>
              </a:rPr>
              <a:t>(reuse </a:t>
            </a:r>
            <a:r>
              <a:rPr lang="en-US" sz="1400" b="1" dirty="0">
                <a:latin typeface="Consolas"/>
                <a:cs typeface="Consolas"/>
              </a:rPr>
              <a:t>existing one </a:t>
            </a:r>
            <a:r>
              <a:rPr lang="en-US" sz="1400" b="1" dirty="0" smtClean="0">
                <a:latin typeface="Consolas"/>
                <a:cs typeface="Consolas"/>
              </a:rPr>
              <a:t>if </a:t>
            </a:r>
            <a:r>
              <a:rPr lang="en-US" sz="1400" b="1" dirty="0">
                <a:latin typeface="Consolas"/>
                <a:cs typeface="Consolas"/>
              </a:rPr>
              <a:t>available)</a:t>
            </a:r>
          </a:p>
          <a:p>
            <a:pPr marL="0" indent="0">
              <a:buNone/>
            </a:pPr>
            <a:r>
              <a:rPr lang="en-US" sz="1400" b="1" dirty="0">
                <a:latin typeface="Consolas"/>
                <a:cs typeface="Consolas"/>
              </a:rPr>
              <a:t>        -&gt; </a:t>
            </a:r>
            <a:r>
              <a:rPr lang="en-US" sz="1400" b="1" dirty="0" smtClean="0">
                <a:latin typeface="Consolas"/>
                <a:cs typeface="Consolas"/>
              </a:rPr>
              <a:t>PUT </a:t>
            </a:r>
            <a:r>
              <a:rPr lang="en-US" sz="1400" b="1" dirty="0" err="1" smtClean="0">
                <a:latin typeface="Consolas"/>
                <a:cs typeface="Consolas"/>
              </a:rPr>
              <a:t>m.call.invite</a:t>
            </a:r>
            <a:endParaRPr lang="en-US" sz="1400" b="1" dirty="0">
              <a:latin typeface="Consolas"/>
              <a:cs typeface="Consolas"/>
            </a:endParaRPr>
          </a:p>
          <a:p>
            <a:pPr marL="0" indent="0">
              <a:buNone/>
            </a:pPr>
            <a:r>
              <a:rPr lang="en-US" sz="1400" b="1" dirty="0">
                <a:latin typeface="Consolas"/>
                <a:cs typeface="Consolas"/>
              </a:rPr>
              <a:t>        &lt;- </a:t>
            </a:r>
            <a:r>
              <a:rPr lang="en-US" sz="1400" b="1" dirty="0" smtClean="0">
                <a:latin typeface="Consolas"/>
                <a:cs typeface="Consolas"/>
              </a:rPr>
              <a:t>PUT </a:t>
            </a:r>
            <a:r>
              <a:rPr lang="en-US" sz="1400" b="1" dirty="0" err="1" smtClean="0">
                <a:latin typeface="Consolas"/>
                <a:cs typeface="Consolas"/>
              </a:rPr>
              <a:t>m.call.answer</a:t>
            </a:r>
            <a:endParaRPr lang="en-US" sz="1400" b="1" dirty="0">
              <a:latin typeface="Consolas"/>
              <a:cs typeface="Consolas"/>
            </a:endParaRPr>
          </a:p>
          <a:p>
            <a:pPr marL="0" indent="0">
              <a:buNone/>
            </a:pPr>
            <a:r>
              <a:rPr lang="en-US" sz="1400" b="1" dirty="0">
                <a:latin typeface="Consolas"/>
                <a:cs typeface="Consolas"/>
              </a:rPr>
              <a:t>&lt;- 200 OK</a:t>
            </a:r>
          </a:p>
          <a:p>
            <a:pPr marL="0" indent="0">
              <a:buNone/>
            </a:pPr>
            <a:r>
              <a:rPr lang="en-US" sz="1400" b="1" dirty="0">
                <a:latin typeface="Consolas"/>
                <a:cs typeface="Consolas"/>
              </a:rPr>
              <a:t>-&gt; ACK</a:t>
            </a:r>
          </a:p>
          <a:p>
            <a:pPr marL="0" indent="0">
              <a:buNone/>
            </a:pPr>
            <a:r>
              <a:rPr lang="en-US" sz="1400" b="1" dirty="0" smtClean="0">
                <a:latin typeface="Consolas"/>
                <a:cs typeface="Consolas"/>
              </a:rPr>
              <a:t>---------------------------------------------------</a:t>
            </a:r>
            <a:endParaRPr lang="en-US" sz="1400" b="1" dirty="0">
              <a:latin typeface="Consolas"/>
              <a:cs typeface="Consolas"/>
            </a:endParaRPr>
          </a:p>
          <a:p>
            <a:pPr marL="0" indent="0">
              <a:buNone/>
            </a:pPr>
            <a:r>
              <a:rPr lang="en-US" sz="1400" b="1" dirty="0">
                <a:latin typeface="Consolas"/>
                <a:cs typeface="Consolas"/>
              </a:rPr>
              <a:t>-&gt; </a:t>
            </a:r>
            <a:r>
              <a:rPr lang="en-US" sz="1400" b="1" dirty="0" smtClean="0">
                <a:latin typeface="Consolas"/>
                <a:cs typeface="Consolas"/>
              </a:rPr>
              <a:t>SIP BYE</a:t>
            </a:r>
            <a:endParaRPr lang="en-US" sz="1400" b="1" dirty="0">
              <a:latin typeface="Consolas"/>
              <a:cs typeface="Consolas"/>
            </a:endParaRPr>
          </a:p>
          <a:p>
            <a:pPr marL="0" indent="0">
              <a:buNone/>
            </a:pPr>
            <a:r>
              <a:rPr lang="en-US" sz="1400" b="1" dirty="0">
                <a:latin typeface="Consolas"/>
                <a:cs typeface="Consolas"/>
              </a:rPr>
              <a:t>        </a:t>
            </a:r>
            <a:r>
              <a:rPr lang="en-US" sz="1400" b="1" dirty="0" err="1">
                <a:latin typeface="Consolas"/>
                <a:cs typeface="Consolas"/>
              </a:rPr>
              <a:t>m.call.hangup</a:t>
            </a:r>
            <a:endParaRPr lang="en-US" sz="1400" b="1" dirty="0">
              <a:latin typeface="Consolas"/>
              <a:cs typeface="Consolas"/>
            </a:endParaRPr>
          </a:p>
          <a:p>
            <a:pPr marL="0" indent="0">
              <a:buNone/>
            </a:pPr>
            <a:r>
              <a:rPr lang="en-US" sz="1400" b="1" dirty="0">
                <a:latin typeface="Consolas"/>
                <a:cs typeface="Consolas"/>
              </a:rPr>
              <a:t>&lt;- </a:t>
            </a:r>
            <a:r>
              <a:rPr lang="en-US" sz="1400" b="1" dirty="0" smtClean="0">
                <a:latin typeface="Consolas"/>
                <a:cs typeface="Consolas"/>
              </a:rPr>
              <a:t>SIP 200 OK</a:t>
            </a:r>
            <a:endParaRPr lang="en-US" sz="1400" b="1" dirty="0">
              <a:latin typeface="Consolas"/>
              <a:cs typeface="Consolas"/>
            </a:endParaRPr>
          </a:p>
          <a:p>
            <a:pPr marL="0" indent="0">
              <a:buNone/>
            </a:pPr>
            <a:r>
              <a:rPr lang="en-US" sz="1400" b="1" dirty="0" smtClean="0">
                <a:latin typeface="Consolas"/>
                <a:cs typeface="Consolas"/>
              </a:rPr>
              <a:t>---------------------------------------------------</a:t>
            </a:r>
            <a:endParaRPr lang="en-US" sz="1400" b="1" dirty="0">
              <a:latin typeface="Consolas"/>
              <a:cs typeface="Consolas"/>
            </a:endParaRPr>
          </a:p>
          <a:p>
            <a:pPr marL="0" indent="0">
              <a:buNone/>
            </a:pPr>
            <a:r>
              <a:rPr lang="en-US" sz="1400" b="1" dirty="0">
                <a:latin typeface="Consolas"/>
                <a:cs typeface="Consolas"/>
              </a:rPr>
              <a:t>&lt;- </a:t>
            </a:r>
            <a:r>
              <a:rPr lang="en-US" sz="1400" b="1" dirty="0" err="1">
                <a:latin typeface="Consolas"/>
                <a:cs typeface="Consolas"/>
              </a:rPr>
              <a:t>m.call.hangup</a:t>
            </a:r>
            <a:endParaRPr lang="en-US" sz="1400" b="1" dirty="0">
              <a:latin typeface="Consolas"/>
              <a:cs typeface="Consolas"/>
            </a:endParaRPr>
          </a:p>
          <a:p>
            <a:pPr marL="0" indent="0">
              <a:buNone/>
            </a:pPr>
            <a:r>
              <a:rPr lang="en-US" sz="1400" b="1" dirty="0">
                <a:latin typeface="Consolas"/>
                <a:cs typeface="Consolas"/>
              </a:rPr>
              <a:t>    -&gt; BYE</a:t>
            </a:r>
          </a:p>
          <a:p>
            <a:pPr marL="0" indent="0">
              <a:buNone/>
            </a:pPr>
            <a:r>
              <a:rPr lang="en-US" sz="1400" b="1" dirty="0">
                <a:latin typeface="Consolas"/>
                <a:cs typeface="Consolas"/>
              </a:rPr>
              <a:t>    &lt;- 200 OK</a:t>
            </a:r>
          </a:p>
          <a:p>
            <a:pPr marL="0" indent="0">
              <a:buNone/>
            </a:pPr>
            <a:r>
              <a:rPr lang="en-US" sz="1400" b="1" dirty="0">
                <a:latin typeface="Consolas"/>
                <a:cs typeface="Consolas"/>
              </a:rPr>
              <a:t>---------------------------------------------------</a:t>
            </a:r>
          </a:p>
          <a:p>
            <a:pPr marL="0" indent="0">
              <a:buNone/>
            </a:pPr>
            <a:endParaRPr lang="en-US" sz="1400" b="1" dirty="0">
              <a:latin typeface="Consolas"/>
              <a:cs typeface="Consola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1862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Kamailio</a:t>
            </a:r>
            <a:r>
              <a:rPr lang="en-US" dirty="0" smtClean="0"/>
              <a:t> SIP&lt;-&gt;Matrix GW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 </a:t>
            </a:r>
            <a:r>
              <a:rPr lang="en-US" dirty="0" err="1" smtClean="0"/>
              <a:t>utils</a:t>
            </a:r>
            <a:r>
              <a:rPr lang="en-US" dirty="0" smtClean="0"/>
              <a:t> and </a:t>
            </a:r>
            <a:r>
              <a:rPr lang="en-US" dirty="0" err="1" smtClean="0"/>
              <a:t>json</a:t>
            </a:r>
            <a:r>
              <a:rPr lang="en-US" dirty="0" smtClean="0"/>
              <a:t> modules with </a:t>
            </a:r>
            <a:r>
              <a:rPr lang="en-US" dirty="0" err="1" smtClean="0"/>
              <a:t>http_query</a:t>
            </a:r>
            <a:r>
              <a:rPr lang="en-US" dirty="0" smtClean="0"/>
              <a:t>() or OEJ's curl module to relay to Matrix</a:t>
            </a:r>
          </a:p>
          <a:p>
            <a:r>
              <a:rPr lang="en-US" dirty="0" smtClean="0"/>
              <a:t>Use </a:t>
            </a:r>
            <a:r>
              <a:rPr lang="en-US" dirty="0" err="1" smtClean="0"/>
              <a:t>xhttp</a:t>
            </a:r>
            <a:r>
              <a:rPr lang="en-US" dirty="0"/>
              <a:t> module and </a:t>
            </a:r>
            <a:r>
              <a:rPr lang="en-US" dirty="0" err="1"/>
              <a:t>event_route</a:t>
            </a:r>
            <a:r>
              <a:rPr lang="en-US" dirty="0"/>
              <a:t>[</a:t>
            </a:r>
            <a:r>
              <a:rPr lang="en-US" dirty="0" err="1"/>
              <a:t>xhttp:request</a:t>
            </a:r>
            <a:r>
              <a:rPr lang="en-US" dirty="0" smtClean="0"/>
              <a:t>] to receive traffic from Matrix </a:t>
            </a:r>
            <a:r>
              <a:rPr lang="en-US" dirty="0"/>
              <a:t>and relay to SIP via </a:t>
            </a:r>
            <a:r>
              <a:rPr lang="en-US" dirty="0" err="1" smtClean="0"/>
              <a:t>txm</a:t>
            </a:r>
            <a:r>
              <a:rPr lang="en-US" dirty="0" smtClean="0"/>
              <a:t> </a:t>
            </a:r>
            <a:r>
              <a:rPr lang="en-US" dirty="0" err="1" smtClean="0"/>
              <a:t>t_reply_callid</a:t>
            </a:r>
            <a:r>
              <a:rPr lang="en-US" dirty="0" smtClean="0"/>
              <a:t>() or </a:t>
            </a:r>
            <a:r>
              <a:rPr lang="en-US" dirty="0" err="1" smtClean="0"/>
              <a:t>dlg_bye</a:t>
            </a:r>
            <a:r>
              <a:rPr lang="en-US" dirty="0" smtClean="0"/>
              <a:t>()?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279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</a:t>
            </a:r>
            <a:r>
              <a:rPr lang="en-US" dirty="0" smtClean="0"/>
              <a:t>Progress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Funded May 2014</a:t>
            </a:r>
          </a:p>
          <a:p>
            <a:r>
              <a:rPr lang="en-US" dirty="0" smtClean="0"/>
              <a:t>Launched alpha Sept 2014</a:t>
            </a:r>
          </a:p>
          <a:p>
            <a:r>
              <a:rPr lang="en-US" dirty="0" smtClean="0"/>
              <a:t>Entered beta Dec </a:t>
            </a:r>
            <a:r>
              <a:rPr lang="en-US" dirty="0" smtClean="0"/>
              <a:t>2014</a:t>
            </a:r>
          </a:p>
          <a:p>
            <a:r>
              <a:rPr lang="en-US" dirty="0" smtClean="0"/>
              <a:t>Stable v0.9 Beta May 2014</a:t>
            </a:r>
            <a:endParaRPr lang="en-US" dirty="0" smtClean="0"/>
          </a:p>
          <a:p>
            <a:r>
              <a:rPr lang="en-US" dirty="0" smtClean="0"/>
              <a:t>July</a:t>
            </a:r>
            <a:r>
              <a:rPr lang="en-US" dirty="0" smtClean="0"/>
              <a:t> </a:t>
            </a:r>
            <a:r>
              <a:rPr lang="en-US" dirty="0" smtClean="0"/>
              <a:t>2014: v1.0 release?!</a:t>
            </a:r>
          </a:p>
          <a:p>
            <a:r>
              <a:rPr lang="en-US" dirty="0" smtClean="0"/>
              <a:t>Remaining:</a:t>
            </a:r>
          </a:p>
          <a:p>
            <a:pPr lvl="1"/>
            <a:r>
              <a:rPr lang="en-US" dirty="0" smtClean="0"/>
              <a:t>Build </a:t>
            </a:r>
            <a:r>
              <a:rPr lang="en-US" dirty="0" smtClean="0"/>
              <a:t>more </a:t>
            </a:r>
            <a:r>
              <a:rPr lang="en-US" dirty="0" smtClean="0"/>
              <a:t>gateways</a:t>
            </a:r>
            <a:endParaRPr lang="en-US" dirty="0" smtClean="0"/>
          </a:p>
          <a:p>
            <a:pPr lvl="1"/>
            <a:r>
              <a:rPr lang="en-US" dirty="0" smtClean="0"/>
              <a:t>Polish spec</a:t>
            </a:r>
            <a:endParaRPr lang="en-US" dirty="0" smtClean="0"/>
          </a:p>
          <a:p>
            <a:pPr lvl="1"/>
            <a:r>
              <a:rPr lang="en-US" dirty="0" smtClean="0"/>
              <a:t>End</a:t>
            </a:r>
            <a:r>
              <a:rPr lang="en-US" dirty="0"/>
              <a:t>-to-End Encryption</a:t>
            </a:r>
          </a:p>
          <a:p>
            <a:pPr lvl="1"/>
            <a:r>
              <a:rPr lang="en-US" dirty="0" smtClean="0"/>
              <a:t>v2 </a:t>
            </a:r>
            <a:r>
              <a:rPr lang="en-US" dirty="0"/>
              <a:t>Client</a:t>
            </a:r>
            <a:r>
              <a:rPr lang="en-US" dirty="0" smtClean="0"/>
              <a:t>-Server API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3321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0168"/>
            <a:ext cx="8229600" cy="5262979"/>
          </a:xfrm>
        </p:spPr>
        <p:txBody>
          <a:bodyPr anchor="t"/>
          <a:lstStyle/>
          <a:p>
            <a:r>
              <a:rPr lang="en-US" dirty="0" smtClean="0"/>
              <a:t>Matrix is for:</a:t>
            </a:r>
            <a:br>
              <a:rPr lang="en-US" dirty="0" smtClean="0"/>
            </a:br>
            <a:r>
              <a:rPr lang="en-US" dirty="0"/>
              <a:t>	</a:t>
            </a:r>
            <a:r>
              <a:rPr lang="en-US" dirty="0" smtClean="0"/>
              <a:t>Group Chat (and 1:1)</a:t>
            </a:r>
            <a:br>
              <a:rPr lang="en-US" dirty="0" smtClean="0"/>
            </a:br>
            <a:r>
              <a:rPr lang="en-US" dirty="0"/>
              <a:t>	</a:t>
            </a:r>
            <a:r>
              <a:rPr lang="en-US" dirty="0" err="1" smtClean="0"/>
              <a:t>WebRTC</a:t>
            </a:r>
            <a:r>
              <a:rPr lang="en-US" dirty="0" smtClean="0"/>
              <a:t> </a:t>
            </a:r>
            <a:r>
              <a:rPr lang="en-US" dirty="0" err="1" smtClean="0"/>
              <a:t>Signalling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	Bridging </a:t>
            </a:r>
            <a:r>
              <a:rPr lang="en-US" dirty="0" err="1"/>
              <a:t>Comms</a:t>
            </a:r>
            <a:r>
              <a:rPr lang="en-US" dirty="0"/>
              <a:t> Silos</a:t>
            </a:r>
            <a:br>
              <a:rPr lang="en-US" dirty="0"/>
            </a:br>
            <a:r>
              <a:rPr lang="en-US" dirty="0"/>
              <a:t>	</a:t>
            </a:r>
            <a:r>
              <a:rPr lang="en-US" dirty="0" smtClean="0"/>
              <a:t>Internet of Things Data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…and anything else which needs to </a:t>
            </a:r>
            <a:r>
              <a:rPr lang="en-US" sz="3600" dirty="0" err="1" smtClean="0"/>
              <a:t>pubsub</a:t>
            </a:r>
            <a:r>
              <a:rPr lang="en-US" sz="3600" dirty="0" smtClean="0"/>
              <a:t> persistent data to the world.</a:t>
            </a:r>
            <a:endParaRPr lang="en-US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24D1D-DB9C-4E27-9791-C9B7CA85834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9447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What's next?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End</a:t>
            </a:r>
            <a:r>
              <a:rPr lang="en-US" dirty="0"/>
              <a:t>-to-end encryption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Reusable </a:t>
            </a:r>
            <a:r>
              <a:rPr lang="en-US" dirty="0"/>
              <a:t>web UI components and improving the web client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Multi</a:t>
            </a:r>
            <a:r>
              <a:rPr lang="en-US" dirty="0"/>
              <a:t>-way VoIP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Lots </a:t>
            </a:r>
            <a:r>
              <a:rPr lang="en-US" dirty="0"/>
              <a:t>more </a:t>
            </a:r>
            <a:r>
              <a:rPr lang="en-US" dirty="0" smtClean="0"/>
              <a:t>Application Services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dirty="0" smtClean="0"/>
              <a:t>Landing </a:t>
            </a:r>
            <a:r>
              <a:rPr lang="en-US" dirty="0"/>
              <a:t>V2 </a:t>
            </a:r>
            <a:r>
              <a:rPr lang="en-US" dirty="0" smtClean="0"/>
              <a:t>APIs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dirty="0" smtClean="0"/>
              <a:t>Use </a:t>
            </a:r>
            <a:r>
              <a:rPr lang="en-US" dirty="0"/>
              <a:t>3rd party IDs by default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Yet </a:t>
            </a:r>
            <a:r>
              <a:rPr lang="en-US" dirty="0"/>
              <a:t>more performance work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Spec </a:t>
            </a:r>
            <a:r>
              <a:rPr lang="en-US" dirty="0"/>
              <a:t>polishing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New server implementations!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839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4279"/>
            <a:ext cx="8229600" cy="769441"/>
          </a:xfrm>
        </p:spPr>
        <p:txBody>
          <a:bodyPr/>
          <a:lstStyle/>
          <a:p>
            <a:pPr algn="ctr"/>
            <a:r>
              <a:rPr lang="en-US" dirty="0" smtClean="0"/>
              <a:t>We need help!!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24D1D-DB9C-4E27-9791-C9B7CA85834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9913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8457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4000" b="1" dirty="0" smtClean="0"/>
              <a:t>We need people to try running their own servers and join the federation</a:t>
            </a:r>
            <a:r>
              <a:rPr lang="en-US" sz="4000" b="1" dirty="0" smtClean="0"/>
              <a:t>.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4000" b="1" dirty="0" smtClean="0"/>
              <a:t>We need people to run gateways to their existing services</a:t>
            </a:r>
            <a:endParaRPr lang="en-US" sz="4000" b="1" dirty="0" smtClean="0"/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4000" b="1" dirty="0" smtClean="0"/>
              <a:t>We need feedback on the APIs.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4000" b="1" dirty="0" smtClean="0"/>
              <a:t>Consider native Matrix support for new apps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4000" b="1" dirty="0" smtClean="0"/>
              <a:t>Follow @</a:t>
            </a:r>
            <a:r>
              <a:rPr lang="en-US" sz="4000" b="1" dirty="0" err="1" smtClean="0"/>
              <a:t>matrixdotorg</a:t>
            </a:r>
            <a:r>
              <a:rPr lang="en-US" sz="4000" b="1" dirty="0" smtClean="0"/>
              <a:t> and spread the word!</a:t>
            </a:r>
            <a:endParaRPr lang="en-US" sz="40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32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Picture 2" descr="Résultats de recherche d'images pour « twitter logo 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398869"/>
            <a:ext cx="513047" cy="513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220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3079" y="980728"/>
            <a:ext cx="4217842" cy="1797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387751"/>
            <a:ext cx="8229600" cy="76944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dirty="0" smtClean="0"/>
              <a:t>Thank you!</a:t>
            </a:r>
            <a:r>
              <a:rPr lang="en-US" sz="3100" dirty="0"/>
              <a:t/>
            </a:r>
            <a:br>
              <a:rPr lang="en-US" sz="3100" dirty="0"/>
            </a:br>
            <a:r>
              <a:rPr lang="en-US" sz="3100" dirty="0"/>
              <a:t/>
            </a:r>
            <a:br>
              <a:rPr lang="en-US" sz="3100" dirty="0"/>
            </a:br>
            <a:r>
              <a:rPr lang="en-US" sz="3100" dirty="0"/>
              <a:t>matthew@matrix.org</a:t>
            </a: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 smtClean="0">
                <a:hlinkClick r:id="rId3"/>
              </a:rPr>
              <a:t>http://matrix.org</a:t>
            </a:r>
            <a:r>
              <a:rPr lang="en-US" sz="3100" dirty="0" smtClean="0"/>
              <a:t> </a:t>
            </a:r>
            <a:br>
              <a:rPr lang="en-US" sz="3100" dirty="0" smtClean="0"/>
            </a:br>
            <a:r>
              <a:rPr lang="en-US" sz="3100" dirty="0"/>
              <a:t>@</a:t>
            </a:r>
            <a:r>
              <a:rPr lang="en-US" sz="3100" dirty="0" err="1"/>
              <a:t>matrixdotorg</a:t>
            </a:r>
            <a:r>
              <a:rPr lang="en-US" sz="3100" dirty="0"/>
              <a:t/>
            </a:r>
            <a:br>
              <a:rPr lang="en-US" sz="3100" dirty="0"/>
            </a:br>
            <a:endParaRPr lang="en-US" sz="31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572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Federation Design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No single point of control for chat rooms.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Any </a:t>
            </a:r>
            <a:r>
              <a:rPr lang="en-US" dirty="0" err="1" smtClean="0"/>
              <a:t>homeserver</a:t>
            </a:r>
            <a:r>
              <a:rPr lang="en-US" dirty="0" smtClean="0"/>
              <a:t> can publish a reference to a chat room (although typically the address is the </a:t>
            </a:r>
            <a:r>
              <a:rPr lang="en-US" dirty="0" err="1" smtClean="0"/>
              <a:t>homeserver</a:t>
            </a:r>
            <a:r>
              <a:rPr lang="en-US" dirty="0" smtClean="0"/>
              <a:t> of the user who created the room).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Room addresses look like:</a:t>
            </a:r>
          </a:p>
          <a:p>
            <a:pPr marL="0" indent="0" algn="ctr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b="1" dirty="0" smtClean="0"/>
              <a:t>#</a:t>
            </a:r>
            <a:r>
              <a:rPr lang="en-US" b="1" dirty="0" err="1" smtClean="0"/>
              <a:t>matrix:matrix.org</a:t>
            </a:r>
            <a:endParaRPr lang="en-US" b="1" dirty="0" smtClean="0"/>
          </a:p>
          <a:p>
            <a:pPr marL="0" indent="0" algn="ctr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2400" dirty="0" smtClean="0"/>
              <a:t>(pronounced hash-matrix-on-matrix-dot-org)</a:t>
            </a:r>
            <a:endParaRPr lang="en-US" sz="2400" dirty="0"/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The IP of the matrix.org </a:t>
            </a:r>
            <a:r>
              <a:rPr lang="en-US" dirty="0" err="1" smtClean="0"/>
              <a:t>homeserver</a:t>
            </a:r>
            <a:r>
              <a:rPr lang="en-US" dirty="0" smtClean="0"/>
              <a:t> is discovered through DNS (SRV _matrix record if available, otherwise looks for port 8448 of the A record).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2343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Federation </a:t>
            </a:r>
            <a:r>
              <a:rPr lang="en-US" dirty="0"/>
              <a:t>D</a:t>
            </a:r>
            <a:r>
              <a:rPr lang="en-US" dirty="0" smtClean="0"/>
              <a:t>esign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When a user joins a room, his HS queries the HS specified in the room name to find a list of participating </a:t>
            </a:r>
            <a:r>
              <a:rPr lang="en-US" dirty="0" err="1" smtClean="0"/>
              <a:t>homeservers</a:t>
            </a:r>
            <a:r>
              <a:rPr lang="en-US" dirty="0"/>
              <a:t> </a:t>
            </a:r>
            <a:r>
              <a:rPr lang="en-US" dirty="0" smtClean="0"/>
              <a:t>via a simple GET</a:t>
            </a:r>
            <a:endParaRPr lang="en-US" dirty="0"/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Messages form a directed acyclic graph (DAG) of </a:t>
            </a:r>
            <a:r>
              <a:rPr lang="en-US" dirty="0" err="1" smtClean="0"/>
              <a:t>chronologicity</a:t>
            </a:r>
            <a:r>
              <a:rPr lang="en-US" dirty="0" smtClean="0"/>
              <a:t>, each crypto-signed by the origin HS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The user's HS pulls in messages via GETs from participating HSs by attempting to walk the DAG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Each HS caches as much history as its users (or admin) desires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When sending a message, the HS PUTs to participating </a:t>
            </a:r>
            <a:r>
              <a:rPr lang="en-US" dirty="0" err="1" smtClean="0"/>
              <a:t>homeservers</a:t>
            </a:r>
            <a:r>
              <a:rPr lang="en-US" dirty="0" smtClean="0"/>
              <a:t> (currently full mesh, but fan-out semantics using cyclical hashing in development)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886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Identity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We don't want to be yet another identity system (e.g. JIDs)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So we aggregate existing 3</a:t>
            </a:r>
            <a:r>
              <a:rPr lang="en-US" baseline="30000" dirty="0" smtClean="0"/>
              <a:t>rd</a:t>
            </a:r>
            <a:r>
              <a:rPr lang="en-US" dirty="0" smtClean="0"/>
              <a:t> party IDs (3PID) and map them to </a:t>
            </a:r>
            <a:r>
              <a:rPr lang="en-US" b="1" dirty="0"/>
              <a:t>matrix </a:t>
            </a:r>
            <a:r>
              <a:rPr lang="en-US" dirty="0" smtClean="0"/>
              <a:t>IDs (MXIDs) by </a:t>
            </a:r>
            <a:r>
              <a:rPr lang="en-US" b="1" dirty="0" smtClean="0"/>
              <a:t>Identity Servers</a:t>
            </a:r>
            <a:r>
              <a:rPr lang="en-US" dirty="0" smtClean="0"/>
              <a:t>, whose use in public is strictly optional.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And so login and user discovery is typically done entirely with 3</a:t>
            </a:r>
            <a:r>
              <a:rPr lang="en-US" baseline="30000" dirty="0" smtClean="0"/>
              <a:t>rd</a:t>
            </a:r>
            <a:r>
              <a:rPr lang="en-US" dirty="0" smtClean="0"/>
              <a:t> party IDs.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ID servers validate 3</a:t>
            </a:r>
            <a:r>
              <a:rPr lang="en-US" baseline="30000" dirty="0" smtClean="0"/>
              <a:t>rd</a:t>
            </a:r>
            <a:r>
              <a:rPr lang="en-US" dirty="0" smtClean="0"/>
              <a:t> party IDs (e.g. email, MSISDN, Facebook, G+) and map them to MXIDs. MXIDs look like:</a:t>
            </a:r>
          </a:p>
          <a:p>
            <a:pPr marL="0" indent="0" algn="ctr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b="1" dirty="0" smtClean="0"/>
              <a:t>@</a:t>
            </a:r>
            <a:r>
              <a:rPr lang="en-US" b="1" dirty="0" err="1" smtClean="0"/>
              <a:t>matthew:matrix.org</a:t>
            </a:r>
            <a:endParaRPr lang="en-US" b="1" dirty="0" smtClean="0"/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465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Design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Server-server traffic is mandatorily TLS from the outset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Can use official CA certs, but automagically self-sign and submit certs to </a:t>
            </a:r>
            <a:r>
              <a:rPr lang="en-US" b="1" dirty="0"/>
              <a:t>matrix </a:t>
            </a:r>
            <a:r>
              <a:rPr lang="en-US" dirty="0" smtClean="0"/>
              <a:t>ID servers as a free but secure alternative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Server-client traffic mandates transport layer encryption other than for tinkering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Clients that support PKI publish their public keys, and may encrypt and sign their messages for E2E security.</a:t>
            </a:r>
            <a:endParaRPr lang="en-US" dirty="0"/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"Well behaved" clients should participate in key escrow servers to allow private key submission for law enforcement.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End-to-end encryption for group chat is supported through a per-room encryption key which is shared 1:1 between participating members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9906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Design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SPAM is contained by mandating invite handshake before communication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Invite handshakes are throttled per user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err="1" smtClean="0"/>
              <a:t>Homeservers</a:t>
            </a:r>
            <a:r>
              <a:rPr lang="en-US" dirty="0" smtClean="0"/>
              <a:t> and users may be blacklisted on identity servers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ID servers authenticating 3PIDs are obligated to mitigate bulk registration of users via CAPTCHAs or domain-specific techniques (e.g. 2FA SMS for MSISDNs)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133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27584" y="1272970"/>
            <a:ext cx="7641776" cy="4862869"/>
          </a:xfrm>
        </p:spPr>
        <p:txBody>
          <a:bodyPr anchor="ctr">
            <a:spAutoFit/>
          </a:bodyPr>
          <a:lstStyle/>
          <a:p>
            <a:pPr>
              <a:spcBef>
                <a:spcPts val="1800"/>
              </a:spcBef>
            </a:pPr>
            <a:r>
              <a:rPr lang="en-US" sz="2000" dirty="0" smtClean="0">
                <a:solidFill>
                  <a:srgbClr val="000000"/>
                </a:solidFill>
              </a:rPr>
              <a:t>Still in development; some early prototypes</a:t>
            </a:r>
          </a:p>
          <a:p>
            <a:pPr>
              <a:spcBef>
                <a:spcPts val="1800"/>
              </a:spcBef>
            </a:pPr>
            <a:r>
              <a:rPr lang="en-US" sz="2000" dirty="0" smtClean="0">
                <a:solidFill>
                  <a:srgbClr val="000000"/>
                </a:solidFill>
              </a:rPr>
              <a:t>"Passive AS-API" Builds on the client-server API</a:t>
            </a:r>
          </a:p>
          <a:p>
            <a:pPr lvl="1">
              <a:spcBef>
                <a:spcPts val="1800"/>
              </a:spcBef>
            </a:pPr>
            <a:r>
              <a:rPr lang="en-US" sz="1800" dirty="0" smtClean="0">
                <a:solidFill>
                  <a:srgbClr val="000000"/>
                </a:solidFill>
              </a:rPr>
              <a:t>Service registers a URL for inbound events to be PUT to</a:t>
            </a:r>
          </a:p>
          <a:p>
            <a:pPr lvl="1">
              <a:spcBef>
                <a:spcPts val="1800"/>
              </a:spcBef>
            </a:pPr>
            <a:r>
              <a:rPr lang="en-US" sz="1800" dirty="0" smtClean="0">
                <a:solidFill>
                  <a:srgbClr val="000000"/>
                </a:solidFill>
              </a:rPr>
              <a:t>Allows a service to register for traffic on behalf of a namespace of virtual users and virtual rooms</a:t>
            </a:r>
          </a:p>
          <a:p>
            <a:pPr lvl="1">
              <a:spcBef>
                <a:spcPts val="1800"/>
              </a:spcBef>
            </a:pPr>
            <a:r>
              <a:rPr lang="en-US" sz="1800" dirty="0" smtClean="0">
                <a:solidFill>
                  <a:srgbClr val="000000"/>
                </a:solidFill>
              </a:rPr>
              <a:t>Adds "</a:t>
            </a:r>
            <a:r>
              <a:rPr lang="en-US" sz="1800" dirty="0" err="1" smtClean="0">
                <a:solidFill>
                  <a:srgbClr val="000000"/>
                </a:solidFill>
              </a:rPr>
              <a:t>superuser</a:t>
            </a:r>
            <a:r>
              <a:rPr lang="en-US" sz="1800" dirty="0" smtClean="0">
                <a:solidFill>
                  <a:srgbClr val="000000"/>
                </a:solidFill>
              </a:rPr>
              <a:t>" permissions to subscribe to arbitrary filters of events on the </a:t>
            </a:r>
            <a:r>
              <a:rPr lang="en-US" sz="1800" dirty="0" err="1" smtClean="0">
                <a:solidFill>
                  <a:srgbClr val="000000"/>
                </a:solidFill>
              </a:rPr>
              <a:t>homeserver</a:t>
            </a:r>
            <a:r>
              <a:rPr lang="en-US" sz="1800" dirty="0" smtClean="0">
                <a:solidFill>
                  <a:srgbClr val="000000"/>
                </a:solidFill>
              </a:rPr>
              <a:t>, and inject arbitrary events</a:t>
            </a:r>
          </a:p>
          <a:p>
            <a:pPr lvl="1">
              <a:spcBef>
                <a:spcPts val="1800"/>
              </a:spcBef>
            </a:pPr>
            <a:r>
              <a:rPr lang="en-US" sz="1800" dirty="0" smtClean="0">
                <a:solidFill>
                  <a:srgbClr val="000000"/>
                </a:solidFill>
              </a:rPr>
              <a:t>Modeled loosely after IRC Services</a:t>
            </a:r>
          </a:p>
          <a:p>
            <a:pPr>
              <a:spcBef>
                <a:spcPts val="1800"/>
              </a:spcBef>
            </a:pPr>
            <a:r>
              <a:rPr lang="en-US" sz="2000" dirty="0" smtClean="0">
                <a:solidFill>
                  <a:srgbClr val="000000"/>
                </a:solidFill>
              </a:rPr>
              <a:t>Also: Active AS API for intercepting inbound events on a HS, and Storage API for exposing existing conversation DBs to Matrix via a HS.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7544" y="322203"/>
            <a:ext cx="8229600" cy="523220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Helvetica Neue" panose="02000503000000020004" pitchFamily="2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smtClean="0"/>
              <a:t>Application Services: Spec &amp; API</a:t>
            </a:r>
            <a:endParaRPr lang="en-US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39</a:t>
            </a:fld>
            <a:endParaRPr lang="en-US"/>
          </a:p>
        </p:txBody>
      </p:sp>
      <p:sp>
        <p:nvSpPr>
          <p:cNvPr id="3" name="Double Bracket 2"/>
          <p:cNvSpPr/>
          <p:nvPr/>
        </p:nvSpPr>
        <p:spPr>
          <a:xfrm>
            <a:off x="674640" y="1268760"/>
            <a:ext cx="7794720" cy="4968552"/>
          </a:xfrm>
          <a:prstGeom prst="bracketPair">
            <a:avLst>
              <a:gd name="adj" fmla="val 4243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4951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13454"/>
            <a:ext cx="8229600" cy="2800767"/>
          </a:xfrm>
        </p:spPr>
        <p:txBody>
          <a:bodyPr anchor="t"/>
          <a:lstStyle/>
          <a:p>
            <a:pPr algn="ctr"/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law of Matrix:</a:t>
            </a:r>
            <a:br>
              <a:rPr lang="en-US" dirty="0" smtClean="0"/>
            </a:br>
            <a:r>
              <a:rPr lang="en-US" dirty="0" smtClean="0"/>
              <a:t>Conversation h</a:t>
            </a:r>
            <a:r>
              <a:rPr lang="en-US" dirty="0" smtClean="0"/>
              <a:t>istory </a:t>
            </a:r>
            <a:r>
              <a:rPr lang="en-US" dirty="0" smtClean="0"/>
              <a:t>and Group </a:t>
            </a:r>
            <a:r>
              <a:rPr lang="en-US" dirty="0" err="1" smtClean="0"/>
              <a:t>comms</a:t>
            </a:r>
            <a:r>
              <a:rPr lang="en-US" dirty="0" smtClean="0"/>
              <a:t> are </a:t>
            </a:r>
            <a:r>
              <a:rPr lang="en-US" dirty="0" smtClean="0"/>
              <a:t>the 1</a:t>
            </a:r>
            <a:r>
              <a:rPr lang="en-US" baseline="30000" dirty="0" smtClean="0"/>
              <a:t>st</a:t>
            </a:r>
            <a:r>
              <a:rPr lang="en-US" dirty="0" smtClean="0"/>
              <a:t> </a:t>
            </a:r>
            <a:r>
              <a:rPr lang="en-US" dirty="0" smtClean="0"/>
              <a:t>class citizens.</a:t>
            </a:r>
            <a:endParaRPr lang="en-US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24D1D-DB9C-4E27-9791-C9B7CA8583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259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27584" y="1165250"/>
            <a:ext cx="7641776" cy="5078313"/>
          </a:xfrm>
        </p:spPr>
        <p:txBody>
          <a:bodyPr anchor="ctr">
            <a:spAutoFit/>
          </a:bodyPr>
          <a:lstStyle/>
          <a:p>
            <a:pPr>
              <a:spcBef>
                <a:spcPts val="1800"/>
              </a:spcBef>
            </a:pPr>
            <a:r>
              <a:rPr lang="en-US" sz="2400" dirty="0" err="1"/>
              <a:t>m</a:t>
            </a:r>
            <a:r>
              <a:rPr lang="en-US" sz="2400" dirty="0" err="1" smtClean="0"/>
              <a:t>atrix.org</a:t>
            </a:r>
            <a:r>
              <a:rPr lang="en-US" sz="2400" dirty="0" smtClean="0"/>
              <a:t> runs a </a:t>
            </a:r>
            <a:r>
              <a:rPr lang="en-US" sz="2400" dirty="0" err="1" smtClean="0"/>
              <a:t>homeserver</a:t>
            </a:r>
            <a:r>
              <a:rPr lang="en-US" sz="2400" dirty="0" smtClean="0"/>
              <a:t>.</a:t>
            </a:r>
          </a:p>
          <a:p>
            <a:pPr>
              <a:spcBef>
                <a:spcPts val="1800"/>
              </a:spcBef>
            </a:pPr>
            <a:r>
              <a:rPr lang="en-US" sz="2400" dirty="0" smtClean="0"/>
              <a:t>Matrix/SMS </a:t>
            </a:r>
            <a:r>
              <a:rPr lang="en-US" sz="2400" dirty="0" err="1" smtClean="0"/>
              <a:t>gw</a:t>
            </a:r>
            <a:r>
              <a:rPr lang="en-US" sz="2400" dirty="0" smtClean="0"/>
              <a:t> AS is registered to the </a:t>
            </a:r>
            <a:r>
              <a:rPr lang="en-US" sz="2400" dirty="0" err="1" smtClean="0"/>
              <a:t>homeserver</a:t>
            </a:r>
            <a:r>
              <a:rPr lang="en-US" sz="2400" dirty="0" smtClean="0"/>
              <a:t>, masquerading for the '</a:t>
            </a:r>
            <a:r>
              <a:rPr lang="en-US" sz="2400" dirty="0" err="1" smtClean="0"/>
              <a:t>sms.matrix.org</a:t>
            </a:r>
            <a:r>
              <a:rPr lang="en-US" sz="2400" dirty="0" smtClean="0"/>
              <a:t>' domain.</a:t>
            </a:r>
          </a:p>
          <a:p>
            <a:pPr>
              <a:spcBef>
                <a:spcPts val="1800"/>
              </a:spcBef>
            </a:pPr>
            <a:r>
              <a:rPr lang="en-US" sz="2400" dirty="0" smtClean="0"/>
              <a:t>@447968722968:sms.matrix.org routes to the </a:t>
            </a:r>
            <a:r>
              <a:rPr lang="en-US" sz="2400" dirty="0" err="1" smtClean="0"/>
              <a:t>homeserver</a:t>
            </a:r>
            <a:r>
              <a:rPr lang="en-US" sz="2400" dirty="0"/>
              <a:t> </a:t>
            </a:r>
            <a:r>
              <a:rPr lang="en-US" sz="2400" dirty="0" smtClean="0"/>
              <a:t>from anywhere in Matrix, which passes events for *:</a:t>
            </a:r>
            <a:r>
              <a:rPr lang="en-US" sz="2400" dirty="0" err="1" smtClean="0"/>
              <a:t>sms.matrix.org</a:t>
            </a:r>
            <a:r>
              <a:rPr lang="en-US" sz="2400" dirty="0" smtClean="0"/>
              <a:t> through to the AS</a:t>
            </a:r>
          </a:p>
          <a:p>
            <a:pPr>
              <a:spcBef>
                <a:spcPts val="1800"/>
              </a:spcBef>
            </a:pPr>
            <a:r>
              <a:rPr lang="en-US" sz="2400" dirty="0" smtClean="0"/>
              <a:t>Matrix/SMS Gateway then relays via SMS aggregators to send SMS to +447968722968</a:t>
            </a:r>
          </a:p>
          <a:p>
            <a:pPr>
              <a:spcBef>
                <a:spcPts val="1800"/>
              </a:spcBef>
            </a:pPr>
            <a:r>
              <a:rPr lang="en-US" sz="2400" dirty="0" smtClean="0"/>
              <a:t>The reverse path is symmetrical, with the Matrix/SMS AS injecting events into the HS on behalf of @447968722968:sms.matrix.org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7544" y="322203"/>
            <a:ext cx="8229600" cy="523220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Helvetica Neue" panose="02000503000000020004" pitchFamily="2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smtClean="0"/>
              <a:t>AS Example: Matrix/SMS Gateway </a:t>
            </a:r>
            <a:endParaRPr lang="en-US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40</a:t>
            </a:fld>
            <a:endParaRPr lang="en-US"/>
          </a:p>
        </p:txBody>
      </p:sp>
      <p:sp>
        <p:nvSpPr>
          <p:cNvPr id="3" name="Double Bracket 2"/>
          <p:cNvSpPr/>
          <p:nvPr/>
        </p:nvSpPr>
        <p:spPr>
          <a:xfrm>
            <a:off x="674640" y="1268760"/>
            <a:ext cx="7794720" cy="4968552"/>
          </a:xfrm>
          <a:prstGeom prst="bracketPair">
            <a:avLst>
              <a:gd name="adj" fmla="val 4243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3363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27584" y="1349916"/>
            <a:ext cx="7641776" cy="4708981"/>
          </a:xfrm>
        </p:spPr>
        <p:txBody>
          <a:bodyPr anchor="ctr">
            <a:spAutoFit/>
          </a:bodyPr>
          <a:lstStyle/>
          <a:p>
            <a:pPr>
              <a:spcBef>
                <a:spcPts val="1800"/>
              </a:spcBef>
            </a:pPr>
            <a:r>
              <a:rPr lang="en-US" sz="2400" dirty="0" smtClean="0"/>
              <a:t>Similarly, AS can implement a SIP gateway, posing as a range of virtual matrix users.</a:t>
            </a:r>
          </a:p>
          <a:p>
            <a:pPr>
              <a:spcBef>
                <a:spcPts val="1800"/>
              </a:spcBef>
            </a:pPr>
            <a:r>
              <a:rPr lang="en-US" sz="2400" dirty="0" smtClean="0"/>
              <a:t>Events such as '</a:t>
            </a:r>
            <a:r>
              <a:rPr lang="en-US" sz="2400" dirty="0" err="1" smtClean="0"/>
              <a:t>m.call.invite</a:t>
            </a:r>
            <a:r>
              <a:rPr lang="en-US" sz="2400" dirty="0" smtClean="0"/>
              <a:t>' and '</a:t>
            </a:r>
            <a:r>
              <a:rPr lang="en-US" sz="2400" dirty="0" err="1" smtClean="0"/>
              <a:t>m.call.candidates</a:t>
            </a:r>
            <a:r>
              <a:rPr lang="en-US" sz="2400" dirty="0" smtClean="0"/>
              <a:t>' are PUT to the AS by the HS</a:t>
            </a:r>
          </a:p>
          <a:p>
            <a:pPr>
              <a:spcBef>
                <a:spcPts val="1800"/>
              </a:spcBef>
            </a:pPr>
            <a:r>
              <a:rPr lang="en-US" sz="2400" dirty="0" smtClean="0"/>
              <a:t>AS converts directly into SIP </a:t>
            </a:r>
            <a:r>
              <a:rPr lang="en-US" sz="2400" dirty="0" err="1" smtClean="0"/>
              <a:t>signalling</a:t>
            </a:r>
            <a:r>
              <a:rPr lang="en-US" sz="2400" dirty="0" smtClean="0"/>
              <a:t> (</a:t>
            </a:r>
            <a:r>
              <a:rPr lang="en-US" sz="2400" dirty="0" err="1" smtClean="0"/>
              <a:t>reINVITEing</a:t>
            </a:r>
            <a:r>
              <a:rPr lang="en-US" sz="2400" dirty="0" smtClean="0"/>
              <a:t> to advertise new ICE candidates)</a:t>
            </a:r>
          </a:p>
          <a:p>
            <a:pPr>
              <a:spcBef>
                <a:spcPts val="1800"/>
              </a:spcBef>
            </a:pPr>
            <a:r>
              <a:rPr lang="en-US" sz="2400" dirty="0" smtClean="0"/>
              <a:t>Media flows out-of-band to Matrix as typical </a:t>
            </a:r>
            <a:r>
              <a:rPr lang="en-US" sz="2400" dirty="0" err="1" smtClean="0"/>
              <a:t>WebRTC</a:t>
            </a:r>
            <a:r>
              <a:rPr lang="en-US" sz="2400" dirty="0" smtClean="0"/>
              <a:t> SRTP.</a:t>
            </a:r>
          </a:p>
          <a:p>
            <a:pPr>
              <a:spcBef>
                <a:spcPts val="1800"/>
              </a:spcBef>
            </a:pPr>
            <a:r>
              <a:rPr lang="en-US" sz="2400" dirty="0" smtClean="0"/>
              <a:t>We've already written a basic Matrix/</a:t>
            </a:r>
            <a:r>
              <a:rPr lang="en-US" sz="2400" dirty="0" err="1" smtClean="0"/>
              <a:t>Verto</a:t>
            </a:r>
            <a:r>
              <a:rPr lang="en-US" sz="2400" dirty="0" smtClean="0"/>
              <a:t> gateway (using client-service API – see </a:t>
            </a:r>
            <a:r>
              <a:rPr lang="en-US" sz="2400" dirty="0" err="1" smtClean="0"/>
              <a:t>matrix.org</a:t>
            </a:r>
            <a:r>
              <a:rPr lang="en-US" sz="2400" dirty="0" smtClean="0"/>
              <a:t>/blog)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7544" y="322203"/>
            <a:ext cx="8229600" cy="523220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Helvetica Neue" panose="02000503000000020004" pitchFamily="2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smtClean="0"/>
              <a:t>AS Example: Matrix/SIP Gateway </a:t>
            </a:r>
            <a:endParaRPr lang="en-US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A974-92BA-438E-8709-345F7C27F7F7}" type="slidenum">
              <a:rPr lang="en-US" smtClean="0"/>
              <a:t>41</a:t>
            </a:fld>
            <a:endParaRPr lang="en-US"/>
          </a:p>
        </p:txBody>
      </p:sp>
      <p:sp>
        <p:nvSpPr>
          <p:cNvPr id="3" name="Double Bracket 2"/>
          <p:cNvSpPr/>
          <p:nvPr/>
        </p:nvSpPr>
        <p:spPr>
          <a:xfrm>
            <a:off x="674640" y="1268760"/>
            <a:ext cx="7794720" cy="4968552"/>
          </a:xfrm>
          <a:prstGeom prst="bracketPair">
            <a:avLst>
              <a:gd name="adj" fmla="val 4243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0865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not XMPP?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We used to use XMPP (</a:t>
            </a:r>
            <a:r>
              <a:rPr lang="en-US" dirty="0" err="1" smtClean="0"/>
              <a:t>ejabberd</a:t>
            </a:r>
            <a:r>
              <a:rPr lang="en-US" dirty="0" smtClean="0"/>
              <a:t>, </a:t>
            </a:r>
            <a:r>
              <a:rPr lang="en-US" dirty="0" err="1" smtClean="0"/>
              <a:t>OpenFire</a:t>
            </a:r>
            <a:r>
              <a:rPr lang="en-US" dirty="0" smtClean="0"/>
              <a:t>, </a:t>
            </a:r>
            <a:r>
              <a:rPr lang="en-US" dirty="0"/>
              <a:t>Spectrum, </a:t>
            </a:r>
            <a:r>
              <a:rPr lang="en-US" dirty="0" err="1" smtClean="0"/>
              <a:t>psyced</a:t>
            </a:r>
            <a:r>
              <a:rPr lang="en-US" dirty="0" smtClean="0"/>
              <a:t>, Psi, Pidgin, </a:t>
            </a:r>
            <a:r>
              <a:rPr lang="en-US" dirty="0" err="1" smtClean="0"/>
              <a:t>ASmack</a:t>
            </a:r>
            <a:r>
              <a:rPr lang="en-US" dirty="0" smtClean="0"/>
              <a:t>, Spark, </a:t>
            </a:r>
            <a:r>
              <a:rPr lang="en-US" dirty="0" err="1" smtClean="0"/>
              <a:t>XMPP.Framework</a:t>
            </a:r>
            <a:r>
              <a:rPr lang="en-US" dirty="0" smtClean="0"/>
              <a:t>)</a:t>
            </a:r>
          </a:p>
          <a:p>
            <a:r>
              <a:rPr lang="en-US" dirty="0" smtClean="0"/>
              <a:t>We built an alternative because:</a:t>
            </a:r>
          </a:p>
          <a:p>
            <a:pPr lvl="1"/>
            <a:r>
              <a:rPr lang="en-US" dirty="0" smtClean="0"/>
              <a:t>Single server per MUC is single point of control</a:t>
            </a:r>
          </a:p>
          <a:p>
            <a:pPr lvl="1"/>
            <a:r>
              <a:rPr lang="en-US" dirty="0" err="1" smtClean="0"/>
              <a:t>Synchronised</a:t>
            </a:r>
            <a:r>
              <a:rPr lang="en-US" dirty="0" smtClean="0"/>
              <a:t> history is a very 2</a:t>
            </a:r>
            <a:r>
              <a:rPr lang="en-US" baseline="30000" dirty="0" smtClean="0"/>
              <a:t>nd</a:t>
            </a:r>
            <a:r>
              <a:rPr lang="en-US" dirty="0" smtClean="0"/>
              <a:t> class citizen</a:t>
            </a:r>
          </a:p>
          <a:p>
            <a:pPr lvl="1"/>
            <a:r>
              <a:rPr lang="en-US" dirty="0" smtClean="0"/>
              <a:t>Stanzas aren't framed or reliably delivered</a:t>
            </a:r>
          </a:p>
          <a:p>
            <a:pPr lvl="1"/>
            <a:r>
              <a:rPr lang="en-US" dirty="0" smtClean="0"/>
              <a:t>XMPP stacks are not easy to implement in a web environment</a:t>
            </a:r>
          </a:p>
          <a:p>
            <a:pPr lvl="1"/>
            <a:r>
              <a:rPr lang="en-US" dirty="0" smtClean="0"/>
              <a:t>Jingle is complicated and exotic</a:t>
            </a:r>
          </a:p>
          <a:p>
            <a:pPr lvl="1"/>
            <a:r>
              <a:rPr lang="en-US" dirty="0" smtClean="0"/>
              <a:t>XML is needlessly verbose and unwieldy</a:t>
            </a:r>
          </a:p>
          <a:p>
            <a:pPr lvl="1"/>
            <a:r>
              <a:rPr lang="en-US" dirty="0" smtClean="0"/>
              <a:t>The baseline feature-set is too minimal</a:t>
            </a:r>
            <a:endParaRPr lang="en-US" dirty="0"/>
          </a:p>
          <a:p>
            <a:pPr lvl="1"/>
            <a:r>
              <a:rPr lang="en-US" dirty="0" smtClean="0"/>
              <a:t>JIDs haven't taken off like Email or MSISDNs</a:t>
            </a:r>
          </a:p>
          <a:p>
            <a:pPr lvl="1"/>
            <a:r>
              <a:rPr lang="en-US" dirty="0" smtClean="0"/>
              <a:t>Not designed for mobile use cases (e.g. push; low </a:t>
            </a:r>
            <a:r>
              <a:rPr lang="en-US" dirty="0" err="1" smtClean="0"/>
              <a:t>bw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Well documented spam and identity/security issues</a:t>
            </a:r>
          </a:p>
          <a:p>
            <a:pPr lvl="1"/>
            <a:r>
              <a:rPr lang="en-US" dirty="0" err="1" smtClean="0"/>
              <a:t>ejabberd</a:t>
            </a:r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95266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13454"/>
            <a:ext cx="8229600" cy="2800767"/>
          </a:xfrm>
        </p:spPr>
        <p:txBody>
          <a:bodyPr anchor="t"/>
          <a:lstStyle/>
          <a:p>
            <a:pPr algn="ctr"/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law of Matrix:</a:t>
            </a:r>
            <a:br>
              <a:rPr lang="en-US" dirty="0" smtClean="0"/>
            </a:br>
            <a:r>
              <a:rPr lang="en-US" dirty="0" smtClean="0"/>
              <a:t>No single party own your conversations – they are shared over all participants.</a:t>
            </a:r>
            <a:endParaRPr lang="en-US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24D1D-DB9C-4E27-9791-C9B7CA85834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259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45283"/>
            <a:ext cx="8229600" cy="2923877"/>
          </a:xfrm>
        </p:spPr>
        <p:txBody>
          <a:bodyPr anchor="t"/>
          <a:lstStyle/>
          <a:p>
            <a:pPr algn="ctr"/>
            <a:r>
              <a:rPr lang="en-US" sz="4000" dirty="0" smtClean="0"/>
              <a:t>SIP was built to initiate 1:1 sessions.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3200" dirty="0" smtClean="0"/>
              <a:t>(inspired by the use cases</a:t>
            </a:r>
            <a:br>
              <a:rPr lang="en-US" sz="3200" dirty="0" smtClean="0"/>
            </a:br>
            <a:r>
              <a:rPr lang="en-US" sz="3200" dirty="0" smtClean="0"/>
              <a:t>of the PSTN)</a:t>
            </a:r>
            <a:endParaRPr lang="en-US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24D1D-DB9C-4E27-9791-C9B7CA85834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470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45283"/>
            <a:ext cx="8229600" cy="2923877"/>
          </a:xfrm>
        </p:spPr>
        <p:txBody>
          <a:bodyPr anchor="t"/>
          <a:lstStyle/>
          <a:p>
            <a:pPr algn="ctr"/>
            <a:r>
              <a:rPr lang="en-US" sz="4000" dirty="0" smtClean="0"/>
              <a:t>XMPP was built to pass messages.</a:t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3200" dirty="0" smtClean="0"/>
              <a:t>(inspired by the use cases</a:t>
            </a:r>
            <a:br>
              <a:rPr lang="en-US" sz="3200" dirty="0" smtClean="0"/>
            </a:br>
            <a:r>
              <a:rPr lang="en-US" sz="3200" dirty="0" smtClean="0"/>
              <a:t>of AIM, ICQ, MSN)</a:t>
            </a:r>
            <a:endParaRPr lang="en-US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24D1D-DB9C-4E27-9791-C9B7CA85834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678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45283"/>
            <a:ext cx="8229600" cy="3539430"/>
          </a:xfrm>
        </p:spPr>
        <p:txBody>
          <a:bodyPr anchor="t"/>
          <a:lstStyle/>
          <a:p>
            <a:pPr algn="ctr"/>
            <a:r>
              <a:rPr lang="en-US" sz="4000" dirty="0" smtClean="0"/>
              <a:t>Matrix was built to liberate and synchronize conversation history.</a:t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3200" dirty="0" smtClean="0"/>
              <a:t>(inspired by the use cases</a:t>
            </a:r>
            <a:br>
              <a:rPr lang="en-US" sz="3200" dirty="0" smtClean="0"/>
            </a:br>
            <a:r>
              <a:rPr lang="en-US" sz="3200" dirty="0" smtClean="0"/>
              <a:t>of Slack, Hangouts, </a:t>
            </a:r>
            <a:r>
              <a:rPr lang="en-US" sz="3200" dirty="0" err="1" smtClean="0"/>
              <a:t>Lync</a:t>
            </a:r>
            <a:r>
              <a:rPr lang="en-US" sz="3200" dirty="0" smtClean="0"/>
              <a:t>, FB, WhatsApp)</a:t>
            </a:r>
            <a:endParaRPr lang="en-US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24D1D-DB9C-4E27-9791-C9B7CA85834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3471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63031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Why?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6189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Matrix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Matrix</Template>
  <TotalTime>15782</TotalTime>
  <Words>2638</Words>
  <Application>Microsoft Macintosh PowerPoint</Application>
  <PresentationFormat>On-screen Show (4:3)</PresentationFormat>
  <Paragraphs>328</Paragraphs>
  <Slides>42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Matrix</vt:lpstr>
      <vt:lpstr>Decentralised Persistent Communication</vt:lpstr>
      <vt:lpstr> Open  Decentralised  Persistent  Eventually Consistent  Cryptographically Secure  Messaging Database  with JSON-over-HTTP API.  </vt:lpstr>
      <vt:lpstr>Matrix is for:  Group Chat (and 1:1)  WebRTC Signalling  Bridging Comms Silos  Internet of Things Data  …and anything else which needs to pubsub persistent data to the world.</vt:lpstr>
      <vt:lpstr>1st law of Matrix: Conversation history and Group comms are the 1st class citizens.</vt:lpstr>
      <vt:lpstr>2nd law of Matrix: No single party own your conversations – they are shared over all participants.</vt:lpstr>
      <vt:lpstr>SIP was built to initiate 1:1 sessions.  (inspired by the use cases of the PSTN)</vt:lpstr>
      <vt:lpstr>XMPP was built to pass messages.  (inspired by the use cases of AIM, ICQ, MSN)</vt:lpstr>
      <vt:lpstr>Matrix was built to liberate and synchronize conversation history.  (inspired by the use cases of Slack, Hangouts, Lync, FB, WhatsApp)</vt:lpstr>
      <vt:lpstr>Why?</vt:lpstr>
      <vt:lpstr>PowerPoint Presentation</vt:lpstr>
      <vt:lpstr>The Matrix Ecosystem</vt:lpstr>
      <vt:lpstr>Matrix is:</vt:lpstr>
      <vt:lpstr>What does it look like?</vt:lpstr>
      <vt:lpstr>Demo time!</vt:lpstr>
      <vt:lpstr>PowerPoint Presentation</vt:lpstr>
      <vt:lpstr>Functional Responsibility</vt:lpstr>
      <vt:lpstr>How does it work?</vt:lpstr>
      <vt:lpstr>The client-server API</vt:lpstr>
      <vt:lpstr>The client-server API</vt:lpstr>
      <vt:lpstr>Basic 1:1 VoIP Matrix Signalling</vt:lpstr>
      <vt:lpstr>The client-server API</vt:lpstr>
      <vt:lpstr>The server-server API</vt:lpstr>
      <vt:lpstr>Application Services (AS)</vt:lpstr>
      <vt:lpstr>Uses for AS API</vt:lpstr>
      <vt:lpstr>A trivial application service</vt:lpstr>
      <vt:lpstr>PowerPoint Presentation</vt:lpstr>
      <vt:lpstr>Kamailio SIP&lt;-&gt;Matrix GW</vt:lpstr>
      <vt:lpstr>Kamailio SIP&lt;-&gt;Matrix GW</vt:lpstr>
      <vt:lpstr>Current Progress</vt:lpstr>
      <vt:lpstr>What's next?</vt:lpstr>
      <vt:lpstr>We need help!!</vt:lpstr>
      <vt:lpstr> </vt:lpstr>
      <vt:lpstr>Thank you!  matthew@matrix.org http://matrix.org  @matrixdotorg </vt:lpstr>
      <vt:lpstr>Federation Design #1</vt:lpstr>
      <vt:lpstr>Federation Design #2</vt:lpstr>
      <vt:lpstr>Identity Design</vt:lpstr>
      <vt:lpstr>Security Design #1</vt:lpstr>
      <vt:lpstr>Security Design #2</vt:lpstr>
      <vt:lpstr>PowerPoint Presentation</vt:lpstr>
      <vt:lpstr>PowerPoint Presentation</vt:lpstr>
      <vt:lpstr>PowerPoint Presentation</vt:lpstr>
      <vt:lpstr>Why not XMPP?</vt:lpstr>
    </vt:vector>
  </TitlesOfParts>
  <Company>Amdocs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Amandine Le Pape</dc:creator>
  <cp:lastModifiedBy>Matthew Hodgson</cp:lastModifiedBy>
  <cp:revision>145</cp:revision>
  <dcterms:created xsi:type="dcterms:W3CDTF">2014-07-29T15:42:17Z</dcterms:created>
  <dcterms:modified xsi:type="dcterms:W3CDTF">2015-05-31T22:17:50Z</dcterms:modified>
</cp:coreProperties>
</file>